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95" r:id="rId5"/>
    <p:sldMasterId id="2147483700" r:id="rId6"/>
    <p:sldMasterId id="2147483705" r:id="rId7"/>
  </p:sldMasterIdLst>
  <p:notesMasterIdLst>
    <p:notesMasterId r:id="rId75"/>
  </p:notesMasterIdLst>
  <p:sldIdLst>
    <p:sldId id="385" r:id="rId8"/>
    <p:sldId id="393" r:id="rId9"/>
    <p:sldId id="394" r:id="rId10"/>
    <p:sldId id="395" r:id="rId11"/>
    <p:sldId id="396" r:id="rId12"/>
    <p:sldId id="397" r:id="rId13"/>
    <p:sldId id="474" r:id="rId14"/>
    <p:sldId id="475" r:id="rId15"/>
    <p:sldId id="476" r:id="rId16"/>
    <p:sldId id="477" r:id="rId17"/>
    <p:sldId id="478" r:id="rId18"/>
    <p:sldId id="479" r:id="rId19"/>
    <p:sldId id="480" r:id="rId20"/>
    <p:sldId id="481" r:id="rId21"/>
    <p:sldId id="482" r:id="rId22"/>
    <p:sldId id="483" r:id="rId23"/>
    <p:sldId id="484" r:id="rId24"/>
    <p:sldId id="485" r:id="rId25"/>
    <p:sldId id="486" r:id="rId26"/>
    <p:sldId id="487" r:id="rId27"/>
    <p:sldId id="488" r:id="rId28"/>
    <p:sldId id="489" r:id="rId29"/>
    <p:sldId id="490" r:id="rId30"/>
    <p:sldId id="491" r:id="rId31"/>
    <p:sldId id="492" r:id="rId32"/>
    <p:sldId id="493" r:id="rId33"/>
    <p:sldId id="494" r:id="rId34"/>
    <p:sldId id="495" r:id="rId35"/>
    <p:sldId id="496" r:id="rId36"/>
    <p:sldId id="497" r:id="rId37"/>
    <p:sldId id="498" r:id="rId38"/>
    <p:sldId id="428" r:id="rId39"/>
    <p:sldId id="499" r:id="rId40"/>
    <p:sldId id="429" r:id="rId41"/>
    <p:sldId id="436" r:id="rId42"/>
    <p:sldId id="437" r:id="rId43"/>
    <p:sldId id="441" r:id="rId44"/>
    <p:sldId id="442" r:id="rId45"/>
    <p:sldId id="443" r:id="rId46"/>
    <p:sldId id="444" r:id="rId47"/>
    <p:sldId id="445" r:id="rId48"/>
    <p:sldId id="447" r:id="rId49"/>
    <p:sldId id="448" r:id="rId50"/>
    <p:sldId id="449" r:id="rId51"/>
    <p:sldId id="450" r:id="rId52"/>
    <p:sldId id="451" r:id="rId53"/>
    <p:sldId id="452" r:id="rId54"/>
    <p:sldId id="453" r:id="rId55"/>
    <p:sldId id="454" r:id="rId56"/>
    <p:sldId id="455" r:id="rId57"/>
    <p:sldId id="456" r:id="rId58"/>
    <p:sldId id="457" r:id="rId59"/>
    <p:sldId id="458" r:id="rId60"/>
    <p:sldId id="459" r:id="rId61"/>
    <p:sldId id="460" r:id="rId62"/>
    <p:sldId id="461" r:id="rId63"/>
    <p:sldId id="462" r:id="rId64"/>
    <p:sldId id="463" r:id="rId65"/>
    <p:sldId id="464" r:id="rId66"/>
    <p:sldId id="465" r:id="rId67"/>
    <p:sldId id="466" r:id="rId68"/>
    <p:sldId id="467" r:id="rId69"/>
    <p:sldId id="468" r:id="rId70"/>
    <p:sldId id="472" r:id="rId71"/>
    <p:sldId id="473" r:id="rId72"/>
    <p:sldId id="392" r:id="rId73"/>
    <p:sldId id="306" r:id="rId74"/>
  </p:sldIdLst>
  <p:sldSz cx="12192000" cy="6858000"/>
  <p:notesSz cx="6858000" cy="9144000"/>
  <p:embeddedFontLst>
    <p:embeddedFont>
      <p:font typeface="Arial Rounded MT Bold" panose="020F0704030504030204" pitchFamily="34" charset="0"/>
      <p:regular r:id="rId76"/>
    </p:embeddedFont>
    <p:embeddedFont>
      <p:font typeface="Calibri" panose="020F0502020204030204" pitchFamily="34" charset="0"/>
      <p:regular r:id="rId77"/>
      <p:bold r:id="rId78"/>
      <p:italic r:id="rId79"/>
      <p:boldItalic r:id="rId80"/>
    </p:embeddedFont>
    <p:embeddedFont>
      <p:font typeface="Calibri Light" panose="020F0302020204030204" pitchFamily="34" charset="0"/>
      <p:regular r:id="rId81"/>
      <p:italic r:id="rId82"/>
    </p:embeddedFont>
    <p:embeddedFont>
      <p:font typeface="Century Gothic" panose="020B0502020202020204"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31" roundtripDataSignature="AMtx7mjhZBB79SyBoHeovEzloJ1gjnw02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illlian Wilson" initials="" lastIdx="3" clrIdx="0"/>
  <p:cmAuthor id="1" name="Victoria Mackay" initials="VM" lastIdx="1" clrIdx="1">
    <p:extLst>
      <p:ext uri="{19B8F6BF-5375-455C-9EA6-DF929625EA0E}">
        <p15:presenceInfo xmlns:p15="http://schemas.microsoft.com/office/powerpoint/2012/main" userId="S-1-12-1-54580742-1132119943-3048238990-30249946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5EAB9F-D4E8-4983-B095-78A8DE477171}">
  <a:tblStyle styleId="{645EAB9F-D4E8-4983-B095-78A8DE477171}"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F2F7"/>
          </a:solidFill>
        </a:fill>
      </a:tcStyle>
    </a:wholeTbl>
    <a:band1H>
      <a:tcTxStyle/>
      <a:tcStyle>
        <a:tcBdr/>
        <a:fill>
          <a:solidFill>
            <a:srgbClr val="DCE5EE"/>
          </a:solidFill>
        </a:fill>
      </a:tcStyle>
    </a:band1H>
    <a:band2H>
      <a:tcTxStyle/>
      <a:tcStyle>
        <a:tcBdr/>
      </a:tcStyle>
    </a:band2H>
    <a:band1V>
      <a:tcTxStyle/>
      <a:tcStyle>
        <a:tcBdr/>
        <a:fill>
          <a:solidFill>
            <a:srgbClr val="DCE5EE"/>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82258" autoAdjust="0"/>
  </p:normalViewPr>
  <p:slideViewPr>
    <p:cSldViewPr snapToGrid="0">
      <p:cViewPr varScale="1">
        <p:scale>
          <a:sx n="88" d="100"/>
          <a:sy n="88" d="100"/>
        </p:scale>
        <p:origin x="403"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font" Target="fonts/font1.fntdata"/><Relationship Id="rId84" Type="http://schemas.openxmlformats.org/officeDocument/2006/relationships/font" Target="fonts/font9.fntdata"/><Relationship Id="rId133"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font" Target="fonts/font4.fntdata"/><Relationship Id="rId131" Type="http://customschemas.google.com/relationships/presentationmetadata" Target="metadata"/><Relationship Id="rId13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font" Target="fonts/font7.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font" Target="fonts/font2.fntdata"/><Relationship Id="rId13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notesMaster" Target="notesMasters/notesMaster1.xml"/><Relationship Id="rId83" Type="http://schemas.openxmlformats.org/officeDocument/2006/relationships/font" Target="fonts/font8.fntdata"/><Relationship Id="rId13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13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v.scot/binaries/content/documents/govscot/publications/strategy-plan/2017/12/scottish-energy-strategy-future-energy-scotland-9781788515276/documents/00529523-pdf/00529523-pdf/govscot:document/00529523.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511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75051-E7A1-4039-A5A3-27A96D885FF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3305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5688" y="531813"/>
            <a:ext cx="4737100" cy="26654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75051-E7A1-4039-A5A3-27A96D885F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292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Whilst there is merit in all the APs it would be good to have a mission statement or at least something short and concise describing the raison </a:t>
            </a:r>
            <a:r>
              <a:rPr lang="en-US" dirty="0" err="1" smtClean="0"/>
              <a:t>d’etre</a:t>
            </a:r>
            <a:r>
              <a:rPr lang="en-US" dirty="0" smtClean="0"/>
              <a:t> of the implementation group. A self-sufficient local energy economy is probably</a:t>
            </a:r>
            <a:r>
              <a:rPr lang="en-US" baseline="0" dirty="0" smtClean="0"/>
              <a:t> one set too far. </a:t>
            </a:r>
            <a:r>
              <a:rPr lang="en-US" dirty="0" smtClean="0"/>
              <a:t>Linking energy to a circular economy is</a:t>
            </a:r>
            <a:r>
              <a:rPr lang="en-US" baseline="0" dirty="0" smtClean="0"/>
              <a:t> also important </a:t>
            </a:r>
            <a:r>
              <a:rPr lang="en-US" dirty="0" smtClean="0"/>
              <a:t>(OHLEH).</a:t>
            </a:r>
            <a:r>
              <a:rPr lang="en-US" baseline="0" dirty="0" smtClean="0"/>
              <a:t> </a:t>
            </a:r>
            <a:r>
              <a:rPr lang="en-US" dirty="0" smtClean="0"/>
              <a:t>Something along the lines of </a:t>
            </a:r>
            <a:r>
              <a:rPr lang="en-US" i="1" dirty="0" smtClean="0"/>
              <a:t>managing local resources to address local energy needs so as to </a:t>
            </a:r>
            <a:r>
              <a:rPr lang="en-US" i="1" dirty="0" err="1" smtClean="0"/>
              <a:t>maximise</a:t>
            </a:r>
            <a:r>
              <a:rPr lang="en-US" i="1" dirty="0" smtClean="0"/>
              <a:t> benefit to the local economy.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41064-89CE-46EF-9D39-76FFE4A17F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797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ETP are currently in discussions with CARES about taking forward outcomes from ETP-funded modelling and feasibility studies for integrated, multi-vector energy systems. </a:t>
            </a:r>
          </a:p>
          <a:p>
            <a:r>
              <a:rPr lang="en-US" dirty="0"/>
              <a:t>ETP have also supported submission of a bid into the ERA-NET Smart Energy System Co-fund with Scottish Enterprise’s Integrated Regional Energy Systems Fund. Under this proposal, a Virtual Power Plant ‘Hub</a:t>
            </a:r>
            <a:r>
              <a:rPr lang="en-US" dirty="0" smtClean="0"/>
              <a:t>’ or </a:t>
            </a:r>
            <a:r>
              <a:rPr lang="en-US" dirty="0"/>
              <a:t>SIES Centre would be developed. The SIES Centre would connect a number of distributed energy systems in various locations, as living labs or ‘energy pools’. These energy systems, including Barra &amp; Vatersay, are all proposed as Scottish energy pools. It is our hope, through working alongside LES and CES, that we could support the taking forward the outcomes of the ETP Modelling &amp; Feasibility study.</a:t>
            </a:r>
          </a:p>
          <a:p>
            <a:r>
              <a:rPr lang="en-US" dirty="0"/>
              <a:t>Proposal for closer-working, collaboration support and inter-agency funding applications and shared learning between island initiatives are proposed.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41064-89CE-46EF-9D39-76FFE4A17F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966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ETP are currently in discussions with CARES about taking forward outcomes from ETP-funded modelling and feasibility studies for integrated, multi-vector energy systems. </a:t>
            </a:r>
          </a:p>
          <a:p>
            <a:r>
              <a:rPr lang="en-US" dirty="0"/>
              <a:t>ETP have also supported submission of a bid into the ERA-NET Smart Energy System Co-fund with Scottish Enterprise’s Integrated Regional Energy Systems Fund. Under this proposal, a Virtual Power Plant ‘</a:t>
            </a:r>
            <a:r>
              <a:rPr lang="en-US" dirty="0" err="1"/>
              <a:t>Hub’or</a:t>
            </a:r>
            <a:r>
              <a:rPr lang="en-US" dirty="0"/>
              <a:t> SIES Centre would be developed. The SIES Centre would connect a number of distributed energy systems in various locations, as living labs or ‘energy pools’. These energy systems, including Barra &amp; Vatersay, are all proposed as Scottish energy pools. It is our hope, through working alongside LES and CES, that we could support the taking forward the outcomes of the ETP Modelling &amp; Feasibility study.</a:t>
            </a:r>
          </a:p>
          <a:p>
            <a:r>
              <a:rPr lang="en-US" dirty="0"/>
              <a:t>Proposal for closer-working, collaboration support and inter-agency funding applications and shared learning between island initiatives are proposed.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41064-89CE-46EF-9D39-76FFE4A17F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146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ETP are currently in discussions with CARES about taking forward outcomes from ETP-funded modelling and feasibility studies for integrated, multi-vector energy systems. </a:t>
            </a:r>
          </a:p>
          <a:p>
            <a:r>
              <a:rPr lang="en-US" dirty="0"/>
              <a:t>ETP have also supported submission of a bid into the ERA-NET Smart Energy System Co-fund with Scottish Enterprise’s Integrated Regional Energy Systems Fund. Under this proposal, a Virtual Power Plant ‘</a:t>
            </a:r>
            <a:r>
              <a:rPr lang="en-US" dirty="0" err="1"/>
              <a:t>Hub’or</a:t>
            </a:r>
            <a:r>
              <a:rPr lang="en-US" dirty="0"/>
              <a:t> SIES Centre would be developed. The SIES Centre would connect a number of distributed energy systems in various locations, as living labs or ‘energy pools’. These energy systems, including Barra &amp; Vatersay, are all proposed as Scottish energy pools. It is our hope, through working alongside LES and CES, that we could support the taking forward the outcomes of the ETP Modelling &amp; Feasibility study.</a:t>
            </a:r>
          </a:p>
          <a:p>
            <a:r>
              <a:rPr lang="en-US" dirty="0"/>
              <a:t>Proposal for closer-working, collaboration support and inter-agency funding applications and shared learning between island initiatives are proposed.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41064-89CE-46EF-9D39-76FFE4A17F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011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ETP are currently in discussions with CARES about taking forward outcomes from ETP-funded modelling and feasibility studies for integrated, multi-vector energy systems. </a:t>
            </a:r>
          </a:p>
          <a:p>
            <a:r>
              <a:rPr lang="en-US" dirty="0"/>
              <a:t>ETP have also supported submission of a bid into the ERA-NET Smart Energy System Co-fund with Scottish Enterprise’s Integrated Regional Energy Systems Fund. Under this proposal, a Virtual Power Plant ‘</a:t>
            </a:r>
            <a:r>
              <a:rPr lang="en-US" dirty="0" err="1"/>
              <a:t>Hub’or</a:t>
            </a:r>
            <a:r>
              <a:rPr lang="en-US" dirty="0"/>
              <a:t> SIES Centre would be developed. The SIES Centre would connect a number of distributed energy systems in various locations, as living labs or ‘energy pools’. These energy systems, including Barra &amp; Vatersay, are all proposed as Scottish energy pools. It is our hope, through working alongside LES and CES, that we could support the taking forward the outcomes of the ETP Modelling &amp; Feasibility study.</a:t>
            </a:r>
          </a:p>
          <a:p>
            <a:r>
              <a:rPr lang="en-US" dirty="0"/>
              <a:t>Proposal for closer-working, collaboration support and inter-agency funding applications and shared learning between island initiatives are proposed.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41064-89CE-46EF-9D39-76FFE4A17F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253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have partnerships between organisations contribute to the success of projects particularly in terms of local energy planning</a:t>
            </a:r>
            <a:r>
              <a:rPr lang="en-US" baseline="0" dirty="0" smtClean="0"/>
              <a:t> and </a:t>
            </a:r>
            <a:r>
              <a:rPr lang="en-US" dirty="0" smtClean="0"/>
              <a:t>community engagement processes?</a:t>
            </a:r>
          </a:p>
          <a:p>
            <a:endParaRPr lang="en-GB" dirty="0"/>
          </a:p>
        </p:txBody>
      </p:sp>
      <p:sp>
        <p:nvSpPr>
          <p:cNvPr id="4" name="Slide Number Placeholder 3"/>
          <p:cNvSpPr>
            <a:spLocks noGrp="1"/>
          </p:cNvSpPr>
          <p:nvPr>
            <p:ph type="sldNum" sz="quarter" idx="10"/>
          </p:nvPr>
        </p:nvSpPr>
        <p:spPr/>
        <p:txBody>
          <a:bodyPr/>
          <a:lstStyle/>
          <a:p>
            <a:fld id="{FFF749E9-5820-4A41-A4F4-258258EEC055}" type="slidenum">
              <a:rPr lang="en-GB" smtClean="0"/>
              <a:pPr/>
              <a:t>35</a:t>
            </a:fld>
            <a:endParaRPr lang="en-GB"/>
          </a:p>
        </p:txBody>
      </p:sp>
    </p:spTree>
    <p:extLst>
      <p:ext uri="{BB962C8B-B14F-4D97-AF65-F5344CB8AC3E}">
        <p14:creationId xmlns:p14="http://schemas.microsoft.com/office/powerpoint/2010/main" val="3042302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rPr lang="en-GB" dirty="0" smtClean="0"/>
              <a:t>Overview of different structures</a:t>
            </a:r>
          </a:p>
          <a:p>
            <a:pPr>
              <a:buFont typeface="Arial" charset="0"/>
              <a:buChar char="•"/>
            </a:pPr>
            <a:r>
              <a:rPr lang="en-GB" dirty="0" smtClean="0"/>
              <a:t> Important</a:t>
            </a:r>
            <a:r>
              <a:rPr lang="en-GB" baseline="0" dirty="0" smtClean="0"/>
              <a:t> to be incorporated – constitution = protection from liability ‘limited’</a:t>
            </a:r>
          </a:p>
          <a:p>
            <a:pPr>
              <a:buFont typeface="Arial" charset="0"/>
              <a:buChar char="•"/>
            </a:pPr>
            <a:r>
              <a:rPr lang="en-GB" baseline="0" dirty="0" smtClean="0"/>
              <a:t> Exemptions for registered societies (shares etc)</a:t>
            </a:r>
          </a:p>
          <a:p>
            <a:pPr>
              <a:buFont typeface="Arial" charset="0"/>
              <a:buChar char="•"/>
            </a:pPr>
            <a:r>
              <a:rPr lang="en-GB" baseline="0" dirty="0" smtClean="0"/>
              <a:t> Charity as separate layer, only possible for some societies</a:t>
            </a:r>
            <a:endParaRPr lang="en-GB" dirty="0" smtClean="0"/>
          </a:p>
          <a:p>
            <a:endParaRPr lang="en-GB" dirty="0" smtClean="0"/>
          </a:p>
          <a:p>
            <a:r>
              <a:rPr dirty="0" smtClean="0"/>
              <a:t>What </a:t>
            </a:r>
            <a:r>
              <a:rPr dirty="0"/>
              <a:t>legal structure do you currently have?</a:t>
            </a:r>
          </a:p>
          <a:p>
            <a:r>
              <a:rPr dirty="0"/>
              <a:t>What legal structures might be appropriate for a future community energy project?</a:t>
            </a:r>
          </a:p>
        </p:txBody>
      </p:sp>
    </p:spTree>
    <p:extLst>
      <p:ext uri="{BB962C8B-B14F-4D97-AF65-F5344CB8AC3E}">
        <p14:creationId xmlns:p14="http://schemas.microsoft.com/office/powerpoint/2010/main" val="2793726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smtClean="0"/>
              <a:t>Reccommendation</a:t>
            </a:r>
            <a:r>
              <a:rPr lang="en-GB" dirty="0" smtClean="0"/>
              <a:t> for </a:t>
            </a:r>
          </a:p>
          <a:p>
            <a:pPr>
              <a:buFont typeface="Arial" charset="0"/>
              <a:buChar char="•"/>
            </a:pPr>
            <a:r>
              <a:rPr lang="en-GB" dirty="0" smtClean="0"/>
              <a:t> Mandatory residents </a:t>
            </a:r>
            <a:r>
              <a:rPr lang="en-GB" dirty="0" err="1" smtClean="0"/>
              <a:t>assocuiation</a:t>
            </a:r>
            <a:endParaRPr lang="en-GB" dirty="0" smtClean="0"/>
          </a:p>
          <a:p>
            <a:pPr>
              <a:buFont typeface="Arial" charset="0"/>
              <a:buChar char="•"/>
            </a:pPr>
            <a:r>
              <a:rPr lang="en-GB" dirty="0" smtClean="0"/>
              <a:t> Mandatory </a:t>
            </a:r>
            <a:r>
              <a:rPr lang="en-GB" dirty="0" err="1" smtClean="0"/>
              <a:t>contribs</a:t>
            </a:r>
            <a:r>
              <a:rPr lang="en-GB" dirty="0" smtClean="0"/>
              <a:t> &amp; accounts</a:t>
            </a:r>
          </a:p>
          <a:p>
            <a:pPr>
              <a:buFont typeface="Arial" charset="0"/>
              <a:buChar char="•"/>
            </a:pPr>
            <a:r>
              <a:rPr lang="en-GB" dirty="0" smtClean="0"/>
              <a:t> Mandatory decision making</a:t>
            </a:r>
            <a:r>
              <a:rPr lang="en-GB" baseline="0" dirty="0" smtClean="0"/>
              <a:t> mechanism</a:t>
            </a:r>
            <a:endParaRPr lang="en-GB" dirty="0" smtClean="0"/>
          </a:p>
          <a:p>
            <a:pPr>
              <a:buFont typeface="Arial" charset="0"/>
              <a:buChar char="•"/>
            </a:pPr>
            <a:endParaRPr lang="en-GB" dirty="0" smtClean="0"/>
          </a:p>
          <a:p>
            <a:pPr>
              <a:buFont typeface="Arial" charset="0"/>
              <a:buChar char="•"/>
            </a:pPr>
            <a:endParaRPr lang="en-GB" dirty="0"/>
          </a:p>
        </p:txBody>
      </p:sp>
      <p:sp>
        <p:nvSpPr>
          <p:cNvPr id="4" name="Slide Number Placeholder 3"/>
          <p:cNvSpPr>
            <a:spLocks noGrp="1"/>
          </p:cNvSpPr>
          <p:nvPr>
            <p:ph type="sldNum" sz="quarter" idx="10"/>
          </p:nvPr>
        </p:nvSpPr>
        <p:spPr/>
        <p:txBody>
          <a:bodyPr/>
          <a:lstStyle/>
          <a:p>
            <a:fld id="{FFF749E9-5820-4A41-A4F4-258258EEC055}" type="slidenum">
              <a:rPr lang="en-GB" smtClean="0"/>
              <a:pPr/>
              <a:t>39</a:t>
            </a:fld>
            <a:endParaRPr lang="en-GB"/>
          </a:p>
        </p:txBody>
      </p:sp>
    </p:spTree>
    <p:extLst>
      <p:ext uri="{BB962C8B-B14F-4D97-AF65-F5344CB8AC3E}">
        <p14:creationId xmlns:p14="http://schemas.microsoft.com/office/powerpoint/2010/main" val="3936801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381000" y="685800"/>
            <a:ext cx="6096000" cy="3429000"/>
          </a:xfrm>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t>The relevance of registered societies for future community energy projects</a:t>
            </a:r>
          </a:p>
        </p:txBody>
      </p:sp>
    </p:spTree>
    <p:extLst>
      <p:ext uri="{BB962C8B-B14F-4D97-AF65-F5344CB8AC3E}">
        <p14:creationId xmlns:p14="http://schemas.microsoft.com/office/powerpoint/2010/main" val="3458650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1200" dirty="0">
                <a:solidFill>
                  <a:schemeClr val="tx1"/>
                </a:solidFill>
                <a:effectLst/>
                <a:latin typeface="+mn-lt"/>
                <a:ea typeface="+mn-ea"/>
                <a:cs typeface="+mn-cs"/>
              </a:rPr>
              <a:t>NEXT slide</a:t>
            </a:r>
            <a:r>
              <a:rPr lang="en-GB" sz="1000" kern="1200" dirty="0">
                <a:solidFill>
                  <a:schemeClr val="tx1"/>
                </a:solidFill>
                <a:effectLst/>
                <a:latin typeface="+mn-lt"/>
                <a:ea typeface="+mn-ea"/>
                <a:cs typeface="+mn-cs"/>
              </a:rPr>
              <a:t>  </a:t>
            </a:r>
          </a:p>
          <a:p>
            <a:r>
              <a:rPr lang="en-GB" sz="1000" kern="1200" dirty="0">
                <a:solidFill>
                  <a:schemeClr val="tx1"/>
                </a:solidFill>
                <a:effectLst/>
                <a:latin typeface="+mn-lt"/>
                <a:ea typeface="+mn-ea"/>
                <a:cs typeface="+mn-cs"/>
              </a:rPr>
              <a:t>We deliver the Scottish </a:t>
            </a:r>
            <a:r>
              <a:rPr lang="en-GB" sz="1000" kern="1200" dirty="0" err="1">
                <a:solidFill>
                  <a:schemeClr val="tx1"/>
                </a:solidFill>
                <a:effectLst/>
                <a:latin typeface="+mn-lt"/>
                <a:ea typeface="+mn-ea"/>
                <a:cs typeface="+mn-cs"/>
              </a:rPr>
              <a:t>CommunityARES</a:t>
            </a:r>
            <a:r>
              <a:rPr lang="en-GB" sz="1000" kern="1200" dirty="0">
                <a:solidFill>
                  <a:schemeClr val="tx1"/>
                </a:solidFill>
                <a:effectLst/>
                <a:latin typeface="+mn-lt"/>
                <a:ea typeface="+mn-ea"/>
                <a:cs typeface="+mn-cs"/>
              </a:rPr>
              <a:t> that helps local communities </a:t>
            </a:r>
          </a:p>
          <a:p>
            <a:pPr marL="171450" indent="-171450">
              <a:buFontTx/>
              <a:buChar char="-"/>
            </a:pPr>
            <a:r>
              <a:rPr lang="en-GB" sz="1000" kern="1200" dirty="0">
                <a:solidFill>
                  <a:schemeClr val="tx1"/>
                </a:solidFill>
                <a:effectLst/>
                <a:latin typeface="+mn-lt"/>
                <a:ea typeface="+mn-ea"/>
                <a:cs typeface="+mn-cs"/>
              </a:rPr>
              <a:t>Develop</a:t>
            </a:r>
          </a:p>
          <a:p>
            <a:pPr marL="171450" indent="-171450">
              <a:buFontTx/>
              <a:buChar char="-"/>
            </a:pPr>
            <a:r>
              <a:rPr lang="en-GB" sz="1000" kern="1200" dirty="0" err="1">
                <a:solidFill>
                  <a:schemeClr val="tx1"/>
                </a:solidFill>
                <a:effectLst/>
                <a:latin typeface="+mn-lt"/>
                <a:ea typeface="+mn-ea"/>
                <a:cs typeface="+mn-cs"/>
              </a:rPr>
              <a:t>Paterner</a:t>
            </a:r>
            <a:r>
              <a:rPr lang="en-GB" sz="1000" kern="1200" baseline="0" dirty="0">
                <a:solidFill>
                  <a:schemeClr val="tx1"/>
                </a:solidFill>
                <a:effectLst/>
                <a:latin typeface="+mn-lt"/>
                <a:ea typeface="+mn-ea"/>
                <a:cs typeface="+mn-cs"/>
              </a:rPr>
              <a:t> in</a:t>
            </a:r>
          </a:p>
          <a:p>
            <a:pPr marL="171450" indent="-171450">
              <a:buFontTx/>
              <a:buChar char="-"/>
            </a:pPr>
            <a:r>
              <a:rPr lang="en-GB" sz="1000" kern="1200" baseline="0" dirty="0">
                <a:solidFill>
                  <a:schemeClr val="tx1"/>
                </a:solidFill>
                <a:effectLst/>
                <a:latin typeface="+mn-lt"/>
                <a:ea typeface="+mn-ea"/>
                <a:cs typeface="+mn-cs"/>
              </a:rPr>
              <a:t>And Benefit </a:t>
            </a:r>
          </a:p>
          <a:p>
            <a:pPr marL="0" indent="0">
              <a:buFontTx/>
              <a:buNone/>
            </a:pPr>
            <a:r>
              <a:rPr lang="en-GB" sz="1000" kern="1200" baseline="0" dirty="0">
                <a:solidFill>
                  <a:schemeClr val="tx1"/>
                </a:solidFill>
                <a:effectLst/>
                <a:latin typeface="+mn-lt"/>
                <a:ea typeface="+mn-ea"/>
                <a:cs typeface="+mn-cs"/>
              </a:rPr>
              <a:t>From </a:t>
            </a:r>
            <a:r>
              <a:rPr lang="en-GB" sz="1000" kern="1200" dirty="0">
                <a:solidFill>
                  <a:schemeClr val="tx1"/>
                </a:solidFill>
                <a:effectLst/>
                <a:latin typeface="+mn-lt"/>
                <a:ea typeface="+mn-ea"/>
                <a:cs typeface="+mn-cs"/>
              </a:rPr>
              <a:t>renewable energy projects that use their local resources.</a:t>
            </a:r>
          </a:p>
          <a:p>
            <a:endParaRPr lang="en-GB"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90A6B-CF97-450B-A976-1F55C874129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8355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Other services</a:t>
            </a:r>
          </a:p>
          <a:p>
            <a:pPr>
              <a:buFont typeface="Arial" charset="0"/>
              <a:buChar char="•"/>
            </a:pPr>
            <a:r>
              <a:rPr lang="en-GB" dirty="0" smtClean="0"/>
              <a:t> Flexibility services</a:t>
            </a:r>
          </a:p>
          <a:p>
            <a:pPr>
              <a:buFont typeface="Arial" charset="0"/>
              <a:buChar char="•"/>
            </a:pPr>
            <a:r>
              <a:rPr lang="en-GB" baseline="0" dirty="0" smtClean="0"/>
              <a:t> A</a:t>
            </a:r>
            <a:r>
              <a:rPr lang="en-GB" dirty="0" smtClean="0"/>
              <a:t>ssociated benefits</a:t>
            </a:r>
          </a:p>
          <a:p>
            <a:pPr>
              <a:buFont typeface="Arial" charset="0"/>
              <a:buChar char="•"/>
            </a:pPr>
            <a:r>
              <a:rPr lang="en-GB" dirty="0" smtClean="0"/>
              <a:t> Local sale</a:t>
            </a:r>
          </a:p>
          <a:p>
            <a:endParaRPr lang="en-GB" dirty="0"/>
          </a:p>
        </p:txBody>
      </p:sp>
      <p:sp>
        <p:nvSpPr>
          <p:cNvPr id="4" name="Slide Number Placeholder 3"/>
          <p:cNvSpPr>
            <a:spLocks noGrp="1"/>
          </p:cNvSpPr>
          <p:nvPr>
            <p:ph type="sldNum" sz="quarter" idx="10"/>
          </p:nvPr>
        </p:nvSpPr>
        <p:spPr/>
        <p:txBody>
          <a:bodyPr/>
          <a:lstStyle/>
          <a:p>
            <a:fld id="{FFF749E9-5820-4A41-A4F4-258258EEC055}" type="slidenum">
              <a:rPr lang="en-GB" smtClean="0"/>
              <a:pPr/>
              <a:t>48</a:t>
            </a:fld>
            <a:endParaRPr lang="en-GB"/>
          </a:p>
        </p:txBody>
      </p:sp>
    </p:spTree>
    <p:extLst>
      <p:ext uri="{BB962C8B-B14F-4D97-AF65-F5344CB8AC3E}">
        <p14:creationId xmlns:p14="http://schemas.microsoft.com/office/powerpoint/2010/main" val="4198628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RES – interest free loans to companies to install energy saving</a:t>
            </a:r>
            <a:r>
              <a:rPr lang="en-GB" baseline="0" dirty="0" smtClean="0"/>
              <a:t> measures</a:t>
            </a:r>
          </a:p>
          <a:p>
            <a:pPr>
              <a:buFont typeface="Arial" charset="0"/>
              <a:buChar char="•"/>
            </a:pPr>
            <a:r>
              <a:rPr lang="en-GB" baseline="0" dirty="0" smtClean="0"/>
              <a:t> Not possible to combine with RHI, </a:t>
            </a:r>
            <a:r>
              <a:rPr lang="en-GB" baseline="0" dirty="0" err="1" smtClean="0"/>
              <a:t>FiT</a:t>
            </a:r>
            <a:r>
              <a:rPr lang="en-GB" baseline="0" dirty="0" smtClean="0"/>
              <a:t>… </a:t>
            </a:r>
            <a:r>
              <a:rPr lang="en-GB" dirty="0" smtClean="0"/>
              <a:t> </a:t>
            </a:r>
            <a:endParaRPr lang="en-GB" dirty="0"/>
          </a:p>
        </p:txBody>
      </p:sp>
      <p:sp>
        <p:nvSpPr>
          <p:cNvPr id="4" name="Slide Number Placeholder 3"/>
          <p:cNvSpPr>
            <a:spLocks noGrp="1"/>
          </p:cNvSpPr>
          <p:nvPr>
            <p:ph type="sldNum" sz="quarter" idx="10"/>
          </p:nvPr>
        </p:nvSpPr>
        <p:spPr/>
        <p:txBody>
          <a:bodyPr/>
          <a:lstStyle/>
          <a:p>
            <a:fld id="{FFF749E9-5820-4A41-A4F4-258258EEC055}" type="slidenum">
              <a:rPr lang="en-GB" smtClean="0"/>
              <a:pPr/>
              <a:t>49</a:t>
            </a:fld>
            <a:endParaRPr lang="en-GB"/>
          </a:p>
        </p:txBody>
      </p:sp>
    </p:spTree>
    <p:extLst>
      <p:ext uri="{BB962C8B-B14F-4D97-AF65-F5344CB8AC3E}">
        <p14:creationId xmlns:p14="http://schemas.microsoft.com/office/powerpoint/2010/main" val="190180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LCITP: </a:t>
            </a:r>
            <a:r>
              <a:rPr lang="en-US" dirty="0" smtClean="0"/>
              <a:t>low carbon and/or renewable electricity and heat generation, local energy economies, heat recovery (e.g. district heating), energy storage and distributed energy systems, hydrogen, demand side management and active network management, energy efficiency (e.g. non-domestic building retrofit)</a:t>
            </a:r>
          </a:p>
          <a:p>
            <a:r>
              <a:rPr lang="en-US" b="1" dirty="0" smtClean="0"/>
              <a:t>What they are looking for: </a:t>
            </a:r>
            <a:r>
              <a:rPr lang="en-US" dirty="0" smtClean="0"/>
              <a:t>an innovative approach to cross sector collaboration to ensure successful project delivery; the potential to deliver significant reductions of greenhouse gas emissions</a:t>
            </a:r>
            <a:r>
              <a:rPr lang="en-US" baseline="0" dirty="0" smtClean="0"/>
              <a:t> </a:t>
            </a:r>
            <a:r>
              <a:rPr lang="en-US" dirty="0" smtClean="0"/>
              <a:t>and/or energy consumption; must be match funded; the potential to have a positive and significant social and economic impact on Scotland; community engagement and/or potential for community investment; and the ability to demonstrate directly the added benefits that can be delivered through LCITP support</a:t>
            </a:r>
          </a:p>
          <a:p>
            <a:endParaRPr lang="en-US" dirty="0" smtClean="0"/>
          </a:p>
          <a:p>
            <a:r>
              <a:rPr lang="en-US" b="1" dirty="0" smtClean="0"/>
              <a:t>NIC:</a:t>
            </a:r>
            <a:r>
              <a:rPr lang="en-US" b="1" baseline="0" dirty="0" smtClean="0"/>
              <a:t> </a:t>
            </a:r>
            <a:r>
              <a:rPr lang="en-US" b="0" baseline="0" dirty="0" smtClean="0"/>
              <a:t>deadline for 2019-20 bids just gone, but likely to continue into RIIO 2 in future</a:t>
            </a:r>
            <a:endParaRPr lang="en-GB" b="1" dirty="0" smtClean="0"/>
          </a:p>
          <a:p>
            <a:endParaRPr lang="en-GB" dirty="0"/>
          </a:p>
        </p:txBody>
      </p:sp>
      <p:sp>
        <p:nvSpPr>
          <p:cNvPr id="4" name="Slide Number Placeholder 3"/>
          <p:cNvSpPr>
            <a:spLocks noGrp="1"/>
          </p:cNvSpPr>
          <p:nvPr>
            <p:ph type="sldNum" sz="quarter" idx="10"/>
          </p:nvPr>
        </p:nvSpPr>
        <p:spPr/>
        <p:txBody>
          <a:bodyPr/>
          <a:lstStyle/>
          <a:p>
            <a:fld id="{FFF749E9-5820-4A41-A4F4-258258EEC055}" type="slidenum">
              <a:rPr lang="en-GB" smtClean="0"/>
              <a:pPr/>
              <a:t>55</a:t>
            </a:fld>
            <a:endParaRPr lang="en-GB"/>
          </a:p>
        </p:txBody>
      </p:sp>
    </p:spTree>
    <p:extLst>
      <p:ext uri="{BB962C8B-B14F-4D97-AF65-F5344CB8AC3E}">
        <p14:creationId xmlns:p14="http://schemas.microsoft.com/office/powerpoint/2010/main" val="2250948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Green Economy Fund: </a:t>
            </a:r>
            <a:r>
              <a:rPr lang="en-US" b="0" dirty="0" smtClean="0"/>
              <a:t>r</a:t>
            </a:r>
            <a:r>
              <a:rPr lang="en-US" dirty="0" smtClean="0"/>
              <a:t>enewable and low carbon innovative solutions;</a:t>
            </a:r>
            <a:r>
              <a:rPr lang="en-US" baseline="0" dirty="0" smtClean="0"/>
              <a:t> T</a:t>
            </a:r>
            <a:r>
              <a:rPr lang="en-US" dirty="0" smtClean="0"/>
              <a:t>ransport – promoting the uptake and infrastructure provision of Electric Vehicles or other low carbon solutions; Heat - provision of affordable energy for consumers – addressing fuel poverty; Local energy systems – creation of  local energy solutions to match generation and demand; </a:t>
            </a:r>
            <a:r>
              <a:rPr lang="en-US" dirty="0" err="1" smtClean="0"/>
              <a:t>Learnings</a:t>
            </a:r>
            <a:r>
              <a:rPr lang="en-US" dirty="0" smtClean="0"/>
              <a:t> and data to assess future impact of low carbon economy; Low carbon job creation</a:t>
            </a:r>
          </a:p>
          <a:p>
            <a:r>
              <a:rPr lang="en-GB" b="1" dirty="0" smtClean="0"/>
              <a:t>What they are looking for: </a:t>
            </a:r>
            <a:r>
              <a:rPr lang="en-GB" b="0" dirty="0" smtClean="0"/>
              <a:t>projects addressing fuel poverty and vulnerable customers;</a:t>
            </a:r>
            <a:r>
              <a:rPr lang="en-GB" b="1" dirty="0" smtClean="0"/>
              <a:t> </a:t>
            </a:r>
            <a:r>
              <a:rPr lang="en-US" b="0" dirty="0" smtClean="0"/>
              <a:t>energy advice that does not duplicate existing advice services; install energy saving or renewable energy measures that cannot be funded elsewhere;</a:t>
            </a:r>
            <a:r>
              <a:rPr lang="en-US" b="0" baseline="0" dirty="0" smtClean="0"/>
              <a:t> </a:t>
            </a:r>
            <a:r>
              <a:rPr lang="en-US" b="0" dirty="0" smtClean="0"/>
              <a:t>innovation</a:t>
            </a:r>
            <a:r>
              <a:rPr lang="en-US" b="0" baseline="0" dirty="0" smtClean="0"/>
              <a:t> (though </a:t>
            </a:r>
            <a:r>
              <a:rPr lang="en-US" b="0" dirty="0" smtClean="0"/>
              <a:t>not a requirement); high carbon savings, air quality benefits or social impacts; </a:t>
            </a:r>
            <a:r>
              <a:rPr lang="en-US" b="0" dirty="0" err="1" smtClean="0"/>
              <a:t>replicability</a:t>
            </a:r>
            <a:r>
              <a:rPr lang="en-US" b="0" dirty="0" smtClean="0"/>
              <a:t>; strong community benefit or wider community benefit</a:t>
            </a:r>
            <a:endParaRPr lang="en-GB" b="0" dirty="0" smtClean="0"/>
          </a:p>
          <a:p>
            <a:endParaRPr lang="en-GB" dirty="0"/>
          </a:p>
        </p:txBody>
      </p:sp>
      <p:sp>
        <p:nvSpPr>
          <p:cNvPr id="4" name="Slide Number Placeholder 3"/>
          <p:cNvSpPr>
            <a:spLocks noGrp="1"/>
          </p:cNvSpPr>
          <p:nvPr>
            <p:ph type="sldNum" sz="quarter" idx="10"/>
          </p:nvPr>
        </p:nvSpPr>
        <p:spPr/>
        <p:txBody>
          <a:bodyPr/>
          <a:lstStyle/>
          <a:p>
            <a:fld id="{FFF749E9-5820-4A41-A4F4-258258EEC055}" type="slidenum">
              <a:rPr lang="en-GB" smtClean="0"/>
              <a:pPr/>
              <a:t>57</a:t>
            </a:fld>
            <a:endParaRPr lang="en-GB"/>
          </a:p>
        </p:txBody>
      </p:sp>
    </p:spTree>
    <p:extLst>
      <p:ext uri="{BB962C8B-B14F-4D97-AF65-F5344CB8AC3E}">
        <p14:creationId xmlns:p14="http://schemas.microsoft.com/office/powerpoint/2010/main" val="1517883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t>The relevance of registered societies for future community energy projects</a:t>
            </a:r>
          </a:p>
        </p:txBody>
      </p:sp>
    </p:spTree>
    <p:extLst>
      <p:ext uri="{BB962C8B-B14F-4D97-AF65-F5344CB8AC3E}">
        <p14:creationId xmlns:p14="http://schemas.microsoft.com/office/powerpoint/2010/main" val="1958600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SITR/CITR only if you can demonstrate social outcomes</a:t>
            </a:r>
          </a:p>
          <a:p>
            <a:endParaRPr lang="en-GB" dirty="0" smtClean="0"/>
          </a:p>
          <a:p>
            <a:r>
              <a:rPr lang="en-GB" dirty="0" smtClean="0"/>
              <a:t>EIS &amp; SIES explicitly withdrawn due to </a:t>
            </a:r>
            <a:r>
              <a:rPr lang="en-GB" dirty="0" err="1" smtClean="0"/>
              <a:t>FiT</a:t>
            </a:r>
            <a:r>
              <a:rPr lang="en-GB" dirty="0" smtClean="0"/>
              <a:t>, but now may be possible again??</a:t>
            </a:r>
            <a:endParaRPr lang="en-GB" dirty="0"/>
          </a:p>
        </p:txBody>
      </p:sp>
      <p:sp>
        <p:nvSpPr>
          <p:cNvPr id="4" name="Slide Number Placeholder 3"/>
          <p:cNvSpPr>
            <a:spLocks noGrp="1"/>
          </p:cNvSpPr>
          <p:nvPr>
            <p:ph type="sldNum" sz="quarter" idx="10"/>
          </p:nvPr>
        </p:nvSpPr>
        <p:spPr/>
        <p:txBody>
          <a:bodyPr/>
          <a:lstStyle/>
          <a:p>
            <a:fld id="{FFF749E9-5820-4A41-A4F4-258258EEC055}" type="slidenum">
              <a:rPr lang="en-GB" smtClean="0"/>
              <a:pPr/>
              <a:t>64</a:t>
            </a:fld>
            <a:endParaRPr lang="en-GB"/>
          </a:p>
        </p:txBody>
      </p:sp>
    </p:spTree>
    <p:extLst>
      <p:ext uri="{BB962C8B-B14F-4D97-AF65-F5344CB8AC3E}">
        <p14:creationId xmlns:p14="http://schemas.microsoft.com/office/powerpoint/2010/main" val="2813101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4545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 y="717550"/>
            <a:ext cx="6369050" cy="3582988"/>
          </a:xfrm>
        </p:spPr>
      </p:sp>
      <p:sp>
        <p:nvSpPr>
          <p:cNvPr id="3" name="Notes Placeholder 2"/>
          <p:cNvSpPr>
            <a:spLocks noGrp="1"/>
          </p:cNvSpPr>
          <p:nvPr>
            <p:ph type="body" idx="1"/>
          </p:nvPr>
        </p:nvSpPr>
        <p:spPr/>
        <p:txBody>
          <a:bodyPr/>
          <a:lstStyle/>
          <a:p>
            <a:endParaRPr lang="en-GB"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75051-E7A1-4039-A5A3-27A96D885FF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04/10/2018</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Presentation to Scottish Government Energy Teams</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5822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75051-E7A1-4039-A5A3-27A96D885FF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04/10/2018</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Presentation to Scottish Government Energy Teams</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3530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5688" y="531813"/>
            <a:ext cx="4737100" cy="26654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75051-E7A1-4039-A5A3-27A96D885FF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6372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5688" y="531813"/>
            <a:ext cx="4737100" cy="26654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75051-E7A1-4039-A5A3-27A96D885FF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476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4213"/>
            <a:ext cx="6102350" cy="3433762"/>
          </a:xfrm>
        </p:spPr>
      </p:sp>
      <p:sp>
        <p:nvSpPr>
          <p:cNvPr id="3" name="Notes Placeholder 2"/>
          <p:cNvSpPr>
            <a:spLocks noGrp="1"/>
          </p:cNvSpPr>
          <p:nvPr>
            <p:ph type="body" idx="1"/>
          </p:nvPr>
        </p:nvSpPr>
        <p:spPr/>
        <p:txBody>
          <a:bodyPr/>
          <a:lstStyle/>
          <a:p>
            <a:endParaRPr lang="en-GB"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75051-E7A1-4039-A5A3-27A96D885FF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04/10/2018</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Presentation to Scottish Government Energy Teams</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0569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100" b="1"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SCOTLAND’S ENERGY PRIORITIES THE 2050 VISION IS BUILT AROUND THE FOLLOWING SIX PRIORITIES:</a:t>
            </a:r>
            <a:r>
              <a:rPr lang="en-GB" sz="1100" b="0" u="none"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Consumer engagement and protection, Innovative local energy systems, Energy efficiency, Renewable and low carbon solutions, System security and flexibility, Oil and gas industry strengths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41064-89CE-46EF-9D39-76FFE4A17F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361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90725" y="557213"/>
            <a:ext cx="4946650" cy="2782887"/>
          </a:xfrm>
        </p:spPr>
      </p:sp>
      <p:sp>
        <p:nvSpPr>
          <p:cNvPr id="3" name="Notes Placeholder 2"/>
          <p:cNvSpPr>
            <a:spLocks noGrp="1"/>
          </p:cNvSpPr>
          <p:nvPr>
            <p:ph type="body" idx="1"/>
          </p:nvPr>
        </p:nvSpPr>
        <p:spPr/>
        <p:txBody>
          <a:bodyPr/>
          <a:lstStyle/>
          <a:p>
            <a:endParaRPr lang="en-GB"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75051-E7A1-4039-A5A3-27A96D885F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04/10/2018</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Presentation to Scottish Government Energy Teams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137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emf"/><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3"/>
          <p:cNvSpPr/>
          <p:nvPr/>
        </p:nvSpPr>
        <p:spPr>
          <a:xfrm>
            <a:off x="0" y="-3175"/>
            <a:ext cx="12192000" cy="5203825"/>
          </a:xfrm>
          <a:custGeom>
            <a:avLst/>
            <a:gdLst/>
            <a:ahLst/>
            <a:cxnLst/>
            <a:rect l="l" t="t" r="r" b="b"/>
            <a:pathLst>
              <a:path w="5760" h="3278" extrusionOk="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rgbClr val="92B5D5"/>
            </a:solidFill>
            <a:prstDash val="solid"/>
            <a:round/>
            <a:headEnd type="none" w="sm" len="sm"/>
            <a:tailEnd type="none" w="sm" len="sm"/>
          </a:ln>
        </p:spPr>
      </p:sp>
      <p:sp>
        <p:nvSpPr>
          <p:cNvPr id="17" name="Google Shape;17;p53"/>
          <p:cNvSpPr txBox="1">
            <a:spLocks noGrp="1"/>
          </p:cNvSpPr>
          <p:nvPr>
            <p:ph type="ctrTitle"/>
          </p:nvPr>
        </p:nvSpPr>
        <p:spPr>
          <a:xfrm>
            <a:off x="810001" y="1449147"/>
            <a:ext cx="10572000" cy="2971051"/>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3"/>
          <p:cNvSpPr txBox="1">
            <a:spLocks noGrp="1"/>
          </p:cNvSpPr>
          <p:nvPr>
            <p:ph type="subTitle" idx="1"/>
          </p:nvPr>
        </p:nvSpPr>
        <p:spPr>
          <a:xfrm>
            <a:off x="810001" y="5280847"/>
            <a:ext cx="10572000" cy="434974"/>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lvl="0" algn="l">
              <a:spcBef>
                <a:spcPts val="360"/>
              </a:spcBef>
              <a:spcAft>
                <a:spcPts val="0"/>
              </a:spcAft>
              <a:buSzPts val="1800"/>
              <a:buNone/>
              <a:defRPr>
                <a:solidFill>
                  <a:schemeClr val="dk1"/>
                </a:solidFill>
              </a:defRPr>
            </a:lvl1pPr>
            <a:lvl2pPr lvl="1" algn="ctr">
              <a:spcBef>
                <a:spcPts val="600"/>
              </a:spcBef>
              <a:spcAft>
                <a:spcPts val="0"/>
              </a:spcAft>
              <a:buSzPts val="1600"/>
              <a:buNone/>
              <a:defRPr>
                <a:solidFill>
                  <a:srgbClr val="888888"/>
                </a:solidFill>
              </a:defRPr>
            </a:lvl2pPr>
            <a:lvl3pPr lvl="2" algn="ctr">
              <a:spcBef>
                <a:spcPts val="600"/>
              </a:spcBef>
              <a:spcAft>
                <a:spcPts val="0"/>
              </a:spcAft>
              <a:buSzPts val="1400"/>
              <a:buNone/>
              <a:defRPr>
                <a:solidFill>
                  <a:srgbClr val="888888"/>
                </a:solidFill>
              </a:defRPr>
            </a:lvl3pPr>
            <a:lvl4pPr lvl="3" algn="ctr">
              <a:spcBef>
                <a:spcPts val="600"/>
              </a:spcBef>
              <a:spcAft>
                <a:spcPts val="0"/>
              </a:spcAft>
              <a:buSzPts val="1200"/>
              <a:buNone/>
              <a:defRPr>
                <a:solidFill>
                  <a:srgbClr val="888888"/>
                </a:solidFill>
              </a:defRPr>
            </a:lvl4pPr>
            <a:lvl5pPr lvl="4" algn="ctr">
              <a:spcBef>
                <a:spcPts val="600"/>
              </a:spcBef>
              <a:spcAft>
                <a:spcPts val="0"/>
              </a:spcAft>
              <a:buSzPts val="1200"/>
              <a:buNone/>
              <a:defRPr>
                <a:solidFill>
                  <a:srgbClr val="888888"/>
                </a:solidFill>
              </a:defRPr>
            </a:lvl5pPr>
            <a:lvl6pPr lvl="5" algn="ctr">
              <a:spcBef>
                <a:spcPts val="600"/>
              </a:spcBef>
              <a:spcAft>
                <a:spcPts val="0"/>
              </a:spcAft>
              <a:buSzPts val="1200"/>
              <a:buNone/>
              <a:defRPr>
                <a:solidFill>
                  <a:srgbClr val="888888"/>
                </a:solidFill>
              </a:defRPr>
            </a:lvl6pPr>
            <a:lvl7pPr lvl="6" algn="ctr">
              <a:spcBef>
                <a:spcPts val="600"/>
              </a:spcBef>
              <a:spcAft>
                <a:spcPts val="0"/>
              </a:spcAft>
              <a:buSzPts val="1200"/>
              <a:buNone/>
              <a:defRPr>
                <a:solidFill>
                  <a:srgbClr val="888888"/>
                </a:solidFill>
              </a:defRPr>
            </a:lvl7pPr>
            <a:lvl8pPr lvl="7" algn="ctr">
              <a:spcBef>
                <a:spcPts val="600"/>
              </a:spcBef>
              <a:spcAft>
                <a:spcPts val="0"/>
              </a:spcAft>
              <a:buSzPts val="1200"/>
              <a:buNone/>
              <a:defRPr>
                <a:solidFill>
                  <a:srgbClr val="888888"/>
                </a:solidFill>
              </a:defRPr>
            </a:lvl8pPr>
            <a:lvl9pPr lvl="8" algn="ctr">
              <a:spcBef>
                <a:spcPts val="600"/>
              </a:spcBef>
              <a:spcAft>
                <a:spcPts val="600"/>
              </a:spcAft>
              <a:buSzPts val="1200"/>
              <a:buNone/>
              <a:defRPr>
                <a:solidFill>
                  <a:srgbClr val="888888"/>
                </a:solidFill>
              </a:defRPr>
            </a:lvl9pPr>
          </a:lstStyle>
          <a:p>
            <a:endParaRPr/>
          </a:p>
        </p:txBody>
      </p:sp>
      <p:sp>
        <p:nvSpPr>
          <p:cNvPr id="19" name="Google Shape;19;p53"/>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3"/>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3"/>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8"/>
        <p:cNvGrpSpPr/>
        <p:nvPr/>
      </p:nvGrpSpPr>
      <p:grpSpPr>
        <a:xfrm>
          <a:off x="0" y="0"/>
          <a:ext cx="0" cy="0"/>
          <a:chOff x="0" y="0"/>
          <a:chExt cx="0" cy="0"/>
        </a:xfrm>
      </p:grpSpPr>
      <p:sp>
        <p:nvSpPr>
          <p:cNvPr id="109" name="Google Shape;109;p68"/>
          <p:cNvSpPr/>
          <p:nvPr/>
        </p:nvSpPr>
        <p:spPr>
          <a:xfrm>
            <a:off x="7669651" y="446089"/>
            <a:ext cx="4522349" cy="5414962"/>
          </a:xfrm>
          <a:custGeom>
            <a:avLst/>
            <a:gdLst/>
            <a:ahLst/>
            <a:cxnLst/>
            <a:rect l="l" t="t" r="r" b="b"/>
            <a:pathLst>
              <a:path w="2879" h="4320" extrusionOk="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rgbClr val="92B5D5"/>
            </a:solidFill>
            <a:prstDash val="solid"/>
            <a:round/>
            <a:headEnd type="none" w="sm" len="sm"/>
            <a:tailEnd type="none" w="sm" len="sm"/>
          </a:ln>
          <a:effectLst>
            <a:outerShdw blurRad="50800" dist="38100" dir="5400000" rotWithShape="0">
              <a:srgbClr val="000000">
                <a:alpha val="34901"/>
              </a:srgbClr>
            </a:outerShdw>
          </a:effectLst>
        </p:spPr>
      </p:sp>
      <p:sp>
        <p:nvSpPr>
          <p:cNvPr id="110" name="Google Shape;110;p68"/>
          <p:cNvSpPr txBox="1">
            <a:spLocks noGrp="1"/>
          </p:cNvSpPr>
          <p:nvPr>
            <p:ph type="title"/>
          </p:nvPr>
        </p:nvSpPr>
        <p:spPr>
          <a:xfrm rot="5400000">
            <a:off x="6863537" y="1906175"/>
            <a:ext cx="5134798" cy="2494791"/>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68"/>
          <p:cNvSpPr txBox="1">
            <a:spLocks noGrp="1"/>
          </p:cNvSpPr>
          <p:nvPr>
            <p:ph type="body" idx="1"/>
          </p:nvPr>
        </p:nvSpPr>
        <p:spPr>
          <a:xfrm rot="5400000">
            <a:off x="1408290" y="-152200"/>
            <a:ext cx="5414962" cy="661154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12" name="Google Shape;112;p68"/>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68"/>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68"/>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5"/>
        <p:cNvGrpSpPr/>
        <p:nvPr/>
      </p:nvGrpSpPr>
      <p:grpSpPr>
        <a:xfrm>
          <a:off x="0" y="0"/>
          <a:ext cx="0" cy="0"/>
          <a:chOff x="0" y="0"/>
          <a:chExt cx="0" cy="0"/>
        </a:xfrm>
      </p:grpSpPr>
      <p:sp>
        <p:nvSpPr>
          <p:cNvPr id="116" name="Google Shape;116;p69"/>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69"/>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op" type="tx">
  <p:cSld name="TITLE_AND_BODY">
    <p:spTree>
      <p:nvGrpSpPr>
        <p:cNvPr id="1" name="Shape 119"/>
        <p:cNvGrpSpPr/>
        <p:nvPr/>
      </p:nvGrpSpPr>
      <p:grpSpPr>
        <a:xfrm>
          <a:off x="0" y="0"/>
          <a:ext cx="0" cy="0"/>
          <a:chOff x="0" y="0"/>
          <a:chExt cx="0" cy="0"/>
        </a:xfrm>
      </p:grpSpPr>
      <p:sp>
        <p:nvSpPr>
          <p:cNvPr id="120" name="Google Shape;120;p70"/>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70"/>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sz="2000">
                <a:solidFill>
                  <a:schemeClr val="accent1"/>
                </a:solidFill>
              </a:defRPr>
            </a:lvl1pPr>
            <a:lvl2pPr marL="0" lvl="1" indent="0" algn="r">
              <a:spcBef>
                <a:spcPts val="0"/>
              </a:spcBef>
              <a:buNone/>
              <a:defRPr sz="2000">
                <a:solidFill>
                  <a:schemeClr val="accent1"/>
                </a:solidFill>
              </a:defRPr>
            </a:lvl2pPr>
            <a:lvl3pPr marL="0" lvl="2" indent="0" algn="r">
              <a:spcBef>
                <a:spcPts val="0"/>
              </a:spcBef>
              <a:buNone/>
              <a:defRPr sz="2000">
                <a:solidFill>
                  <a:schemeClr val="accent1"/>
                </a:solidFill>
              </a:defRPr>
            </a:lvl3pPr>
            <a:lvl4pPr marL="0" lvl="3" indent="0" algn="r">
              <a:spcBef>
                <a:spcPts val="0"/>
              </a:spcBef>
              <a:buNone/>
              <a:defRPr sz="2000">
                <a:solidFill>
                  <a:schemeClr val="accent1"/>
                </a:solidFill>
              </a:defRPr>
            </a:lvl4pPr>
            <a:lvl5pPr marL="0" lvl="4" indent="0" algn="r">
              <a:spcBef>
                <a:spcPts val="0"/>
              </a:spcBef>
              <a:buNone/>
              <a:defRPr sz="2000">
                <a:solidFill>
                  <a:schemeClr val="accent1"/>
                </a:solidFill>
              </a:defRPr>
            </a:lvl5pPr>
            <a:lvl6pPr marL="0" lvl="5" indent="0" algn="r">
              <a:spcBef>
                <a:spcPts val="0"/>
              </a:spcBef>
              <a:buNone/>
              <a:defRPr sz="2000">
                <a:solidFill>
                  <a:schemeClr val="accent1"/>
                </a:solidFill>
              </a:defRPr>
            </a:lvl6pPr>
            <a:lvl7pPr marL="0" lvl="6" indent="0" algn="r">
              <a:spcBef>
                <a:spcPts val="0"/>
              </a:spcBef>
              <a:buNone/>
              <a:defRPr sz="2000">
                <a:solidFill>
                  <a:schemeClr val="accent1"/>
                </a:solidFill>
              </a:defRPr>
            </a:lvl7pPr>
            <a:lvl8pPr marL="0" lvl="7" indent="0" algn="r">
              <a:spcBef>
                <a:spcPts val="0"/>
              </a:spcBef>
              <a:buNone/>
              <a:defRPr sz="2000">
                <a:solidFill>
                  <a:schemeClr val="accent1"/>
                </a:solidFill>
              </a:defRPr>
            </a:lvl8pPr>
            <a:lvl9pPr marL="0" lvl="8" indent="0" algn="r">
              <a:spcBef>
                <a:spcPts val="0"/>
              </a:spcBef>
              <a:buNone/>
              <a:defRPr sz="2000">
                <a:solidFill>
                  <a:schemeClr val="accen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p>
            <a:r>
              <a:t>Title Text</a:t>
            </a:r>
          </a:p>
        </p:txBody>
      </p:sp>
      <p:sp>
        <p:nvSpPr>
          <p:cNvPr id="53" name="Body Level One…"/>
          <p:cNvSpPr txBox="1">
            <a:spLocks noGrp="1"/>
          </p:cNvSpPr>
          <p:nvPr>
            <p:ph type="body" idx="1"/>
          </p:nvPr>
        </p:nvSpPr>
        <p:spPr>
          <a:xfrm>
            <a:off x="814728" y="2174875"/>
            <a:ext cx="11377273" cy="4683125"/>
          </a:xfrm>
          <a:prstGeom prst="rect">
            <a:avLst/>
          </a:prstGeom>
        </p:spPr>
        <p:txBody>
          <a:bodyPr/>
          <a:lstStyle>
            <a:lvl1pPr marL="0" indent="0">
              <a:spcBef>
                <a:spcPts val="650"/>
              </a:spcBef>
              <a:buClrTx/>
              <a:buSzTx/>
              <a:buFontTx/>
              <a:buNone/>
              <a:defRPr sz="2800"/>
            </a:lvl1pPr>
            <a:lvl2pPr marL="0" indent="228600">
              <a:spcBef>
                <a:spcPts val="650"/>
              </a:spcBef>
              <a:buClrTx/>
              <a:buSzTx/>
              <a:buFontTx/>
              <a:buNone/>
              <a:defRPr sz="2800"/>
            </a:lvl2pPr>
            <a:lvl3pPr marL="0" indent="457200">
              <a:spcBef>
                <a:spcPts val="650"/>
              </a:spcBef>
              <a:buClrTx/>
              <a:buSzTx/>
              <a:buFontTx/>
              <a:buNone/>
              <a:defRPr sz="2800"/>
            </a:lvl3pPr>
            <a:lvl4pPr marL="0" indent="685800">
              <a:spcBef>
                <a:spcPts val="650"/>
              </a:spcBef>
              <a:buClrTx/>
              <a:buSzTx/>
              <a:buFontTx/>
              <a:buNone/>
              <a:defRPr sz="2800"/>
            </a:lvl4pPr>
            <a:lvl5pPr marL="0" indent="914400">
              <a:spcBef>
                <a:spcPts val="650"/>
              </a:spcBef>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47875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1_Section Header">
    <p:bg>
      <p:bgPr>
        <a:gradFill flip="none" rotWithShape="1">
          <a:gsLst>
            <a:gs pos="51000">
              <a:schemeClr val="tx1">
                <a:lumMod val="75000"/>
                <a:lumOff val="25000"/>
              </a:schemeClr>
            </a:gs>
            <a:gs pos="0">
              <a:schemeClr val="tx1">
                <a:lumMod val="65000"/>
                <a:lumOff val="35000"/>
              </a:schemeClr>
            </a:gs>
            <a:gs pos="100000">
              <a:schemeClr val="tx1">
                <a:lumMod val="85000"/>
                <a:lumOff val="15000"/>
              </a:schemeClr>
            </a:gs>
          </a:gsLst>
          <a:lin ang="5400000" scaled="0"/>
          <a:tileRect/>
        </a:gradFill>
        <a:effectLst/>
      </p:bgPr>
    </p:bg>
    <p:spTree>
      <p:nvGrpSpPr>
        <p:cNvPr id="1" name=""/>
        <p:cNvGrpSpPr/>
        <p:nvPr/>
      </p:nvGrpSpPr>
      <p:grpSpPr>
        <a:xfrm>
          <a:off x="0" y="0"/>
          <a:ext cx="0" cy="0"/>
          <a:chOff x="0" y="0"/>
          <a:chExt cx="0" cy="0"/>
        </a:xfrm>
      </p:grpSpPr>
      <p:sp>
        <p:nvSpPr>
          <p:cNvPr id="10" name="Freeform 7"/>
          <p:cNvSpPr/>
          <p:nvPr userDrawn="1"/>
        </p:nvSpPr>
        <p:spPr bwMode="auto">
          <a:xfrm>
            <a:off x="0" y="1"/>
            <a:ext cx="12192000" cy="4288970"/>
          </a:xfrm>
          <a:custGeom>
            <a:avLst/>
            <a:gdLst>
              <a:gd name="connsiteX0" fmla="*/ 0 w 10000"/>
              <a:gd name="connsiteY0" fmla="*/ 0 h 10000"/>
              <a:gd name="connsiteX1" fmla="*/ 10000 w 10000"/>
              <a:gd name="connsiteY1" fmla="*/ 0 h 10000"/>
              <a:gd name="connsiteX2" fmla="*/ 10000 w 10000"/>
              <a:gd name="connsiteY2" fmla="*/ 9426 h 10000"/>
              <a:gd name="connsiteX3" fmla="*/ 8363 w 10000"/>
              <a:gd name="connsiteY3" fmla="*/ 9426 h 10000"/>
              <a:gd name="connsiteX4" fmla="*/ 8050 w 10000"/>
              <a:gd name="connsiteY4" fmla="*/ 9976 h 10000"/>
              <a:gd name="connsiteX5" fmla="*/ 8050 w 10000"/>
              <a:gd name="connsiteY5" fmla="*/ 9976 h 10000"/>
              <a:gd name="connsiteX6" fmla="*/ 8043 w 10000"/>
              <a:gd name="connsiteY6" fmla="*/ 9982 h 10000"/>
              <a:gd name="connsiteX7" fmla="*/ 8033 w 10000"/>
              <a:gd name="connsiteY7" fmla="*/ 9991 h 10000"/>
              <a:gd name="connsiteX8" fmla="*/ 8023 w 10000"/>
              <a:gd name="connsiteY8" fmla="*/ 10000 h 10000"/>
              <a:gd name="connsiteX9" fmla="*/ 8014 w 10000"/>
              <a:gd name="connsiteY9" fmla="*/ 10000 h 10000"/>
              <a:gd name="connsiteX10" fmla="*/ 8003 w 10000"/>
              <a:gd name="connsiteY10" fmla="*/ 10000 h 10000"/>
              <a:gd name="connsiteX11" fmla="*/ 7995 w 10000"/>
              <a:gd name="connsiteY11" fmla="*/ 9991 h 10000"/>
              <a:gd name="connsiteX12" fmla="*/ 7984 w 10000"/>
              <a:gd name="connsiteY12" fmla="*/ 9982 h 10000"/>
              <a:gd name="connsiteX13" fmla="*/ 7959 w 10000"/>
              <a:gd name="connsiteY13" fmla="*/ 9470 h 10000"/>
              <a:gd name="connsiteX14" fmla="*/ 7665 w 10000"/>
              <a:gd name="connsiteY14" fmla="*/ 9426 h 10000"/>
              <a:gd name="connsiteX15" fmla="*/ 0 w 10000"/>
              <a:gd name="connsiteY15" fmla="*/ 9426 h 10000"/>
              <a:gd name="connsiteX16" fmla="*/ 0 w 10000"/>
              <a:gd name="connsiteY16" fmla="*/ 0 h 10000"/>
              <a:gd name="connsiteX17" fmla="*/ 0 w 10000"/>
              <a:gd name="connsiteY17" fmla="*/ 0 h 10000"/>
              <a:gd name="connsiteX0" fmla="*/ 0 w 10000"/>
              <a:gd name="connsiteY0" fmla="*/ 0 h 10000"/>
              <a:gd name="connsiteX1" fmla="*/ 10000 w 10000"/>
              <a:gd name="connsiteY1" fmla="*/ 0 h 10000"/>
              <a:gd name="connsiteX2" fmla="*/ 10000 w 10000"/>
              <a:gd name="connsiteY2" fmla="*/ 9426 h 10000"/>
              <a:gd name="connsiteX3" fmla="*/ 8363 w 10000"/>
              <a:gd name="connsiteY3" fmla="*/ 9426 h 10000"/>
              <a:gd name="connsiteX4" fmla="*/ 8050 w 10000"/>
              <a:gd name="connsiteY4" fmla="*/ 9976 h 10000"/>
              <a:gd name="connsiteX5" fmla="*/ 8050 w 10000"/>
              <a:gd name="connsiteY5" fmla="*/ 9976 h 10000"/>
              <a:gd name="connsiteX6" fmla="*/ 8043 w 10000"/>
              <a:gd name="connsiteY6" fmla="*/ 9982 h 10000"/>
              <a:gd name="connsiteX7" fmla="*/ 8033 w 10000"/>
              <a:gd name="connsiteY7" fmla="*/ 9991 h 10000"/>
              <a:gd name="connsiteX8" fmla="*/ 8023 w 10000"/>
              <a:gd name="connsiteY8" fmla="*/ 10000 h 10000"/>
              <a:gd name="connsiteX9" fmla="*/ 8014 w 10000"/>
              <a:gd name="connsiteY9" fmla="*/ 10000 h 10000"/>
              <a:gd name="connsiteX10" fmla="*/ 8003 w 10000"/>
              <a:gd name="connsiteY10" fmla="*/ 10000 h 10000"/>
              <a:gd name="connsiteX11" fmla="*/ 7995 w 10000"/>
              <a:gd name="connsiteY11" fmla="*/ 9991 h 10000"/>
              <a:gd name="connsiteX12" fmla="*/ 7984 w 10000"/>
              <a:gd name="connsiteY12" fmla="*/ 9982 h 10000"/>
              <a:gd name="connsiteX13" fmla="*/ 7665 w 10000"/>
              <a:gd name="connsiteY13" fmla="*/ 9426 h 10000"/>
              <a:gd name="connsiteX14" fmla="*/ 0 w 10000"/>
              <a:gd name="connsiteY14" fmla="*/ 9426 h 10000"/>
              <a:gd name="connsiteX15" fmla="*/ 0 w 10000"/>
              <a:gd name="connsiteY15" fmla="*/ 0 h 10000"/>
              <a:gd name="connsiteX16" fmla="*/ 0 w 10000"/>
              <a:gd name="connsiteY16" fmla="*/ 0 h 10000"/>
              <a:gd name="connsiteX0" fmla="*/ 0 w 10000"/>
              <a:gd name="connsiteY0" fmla="*/ 0 h 10000"/>
              <a:gd name="connsiteX1" fmla="*/ 10000 w 10000"/>
              <a:gd name="connsiteY1" fmla="*/ 0 h 10000"/>
              <a:gd name="connsiteX2" fmla="*/ 10000 w 10000"/>
              <a:gd name="connsiteY2" fmla="*/ 9426 h 10000"/>
              <a:gd name="connsiteX3" fmla="*/ 8363 w 10000"/>
              <a:gd name="connsiteY3" fmla="*/ 9426 h 10000"/>
              <a:gd name="connsiteX4" fmla="*/ 8050 w 10000"/>
              <a:gd name="connsiteY4" fmla="*/ 9976 h 10000"/>
              <a:gd name="connsiteX5" fmla="*/ 8050 w 10000"/>
              <a:gd name="connsiteY5" fmla="*/ 9976 h 10000"/>
              <a:gd name="connsiteX6" fmla="*/ 8043 w 10000"/>
              <a:gd name="connsiteY6" fmla="*/ 9982 h 10000"/>
              <a:gd name="connsiteX7" fmla="*/ 8033 w 10000"/>
              <a:gd name="connsiteY7" fmla="*/ 9991 h 10000"/>
              <a:gd name="connsiteX8" fmla="*/ 8023 w 10000"/>
              <a:gd name="connsiteY8" fmla="*/ 10000 h 10000"/>
              <a:gd name="connsiteX9" fmla="*/ 8014 w 10000"/>
              <a:gd name="connsiteY9" fmla="*/ 10000 h 10000"/>
              <a:gd name="connsiteX10" fmla="*/ 8003 w 10000"/>
              <a:gd name="connsiteY10" fmla="*/ 10000 h 10000"/>
              <a:gd name="connsiteX11" fmla="*/ 7995 w 10000"/>
              <a:gd name="connsiteY11" fmla="*/ 9991 h 10000"/>
              <a:gd name="connsiteX12" fmla="*/ 7665 w 10000"/>
              <a:gd name="connsiteY12" fmla="*/ 9426 h 10000"/>
              <a:gd name="connsiteX13" fmla="*/ 0 w 10000"/>
              <a:gd name="connsiteY13" fmla="*/ 9426 h 10000"/>
              <a:gd name="connsiteX14" fmla="*/ 0 w 10000"/>
              <a:gd name="connsiteY14" fmla="*/ 0 h 10000"/>
              <a:gd name="connsiteX15" fmla="*/ 0 w 10000"/>
              <a:gd name="connsiteY15" fmla="*/ 0 h 10000"/>
              <a:gd name="connsiteX0" fmla="*/ 0 w 10000"/>
              <a:gd name="connsiteY0" fmla="*/ 0 h 10000"/>
              <a:gd name="connsiteX1" fmla="*/ 10000 w 10000"/>
              <a:gd name="connsiteY1" fmla="*/ 0 h 10000"/>
              <a:gd name="connsiteX2" fmla="*/ 10000 w 10000"/>
              <a:gd name="connsiteY2" fmla="*/ 9426 h 10000"/>
              <a:gd name="connsiteX3" fmla="*/ 8363 w 10000"/>
              <a:gd name="connsiteY3" fmla="*/ 9426 h 10000"/>
              <a:gd name="connsiteX4" fmla="*/ 8050 w 10000"/>
              <a:gd name="connsiteY4" fmla="*/ 9976 h 10000"/>
              <a:gd name="connsiteX5" fmla="*/ 8050 w 10000"/>
              <a:gd name="connsiteY5" fmla="*/ 9976 h 10000"/>
              <a:gd name="connsiteX6" fmla="*/ 8043 w 10000"/>
              <a:gd name="connsiteY6" fmla="*/ 9982 h 10000"/>
              <a:gd name="connsiteX7" fmla="*/ 8033 w 10000"/>
              <a:gd name="connsiteY7" fmla="*/ 9991 h 10000"/>
              <a:gd name="connsiteX8" fmla="*/ 8023 w 10000"/>
              <a:gd name="connsiteY8" fmla="*/ 10000 h 10000"/>
              <a:gd name="connsiteX9" fmla="*/ 8014 w 10000"/>
              <a:gd name="connsiteY9" fmla="*/ 10000 h 10000"/>
              <a:gd name="connsiteX10" fmla="*/ 8003 w 10000"/>
              <a:gd name="connsiteY10" fmla="*/ 10000 h 10000"/>
              <a:gd name="connsiteX11" fmla="*/ 7665 w 10000"/>
              <a:gd name="connsiteY11" fmla="*/ 9426 h 10000"/>
              <a:gd name="connsiteX12" fmla="*/ 0 w 10000"/>
              <a:gd name="connsiteY12" fmla="*/ 9426 h 10000"/>
              <a:gd name="connsiteX13" fmla="*/ 0 w 10000"/>
              <a:gd name="connsiteY13" fmla="*/ 0 h 10000"/>
              <a:gd name="connsiteX14" fmla="*/ 0 w 10000"/>
              <a:gd name="connsiteY14" fmla="*/ 0 h 10000"/>
              <a:gd name="connsiteX0" fmla="*/ 0 w 10000"/>
              <a:gd name="connsiteY0" fmla="*/ 0 h 10000"/>
              <a:gd name="connsiteX1" fmla="*/ 10000 w 10000"/>
              <a:gd name="connsiteY1" fmla="*/ 0 h 10000"/>
              <a:gd name="connsiteX2" fmla="*/ 10000 w 10000"/>
              <a:gd name="connsiteY2" fmla="*/ 9426 h 10000"/>
              <a:gd name="connsiteX3" fmla="*/ 8363 w 10000"/>
              <a:gd name="connsiteY3" fmla="*/ 9426 h 10000"/>
              <a:gd name="connsiteX4" fmla="*/ 8050 w 10000"/>
              <a:gd name="connsiteY4" fmla="*/ 9976 h 10000"/>
              <a:gd name="connsiteX5" fmla="*/ 8050 w 10000"/>
              <a:gd name="connsiteY5" fmla="*/ 9976 h 10000"/>
              <a:gd name="connsiteX6" fmla="*/ 8043 w 10000"/>
              <a:gd name="connsiteY6" fmla="*/ 9982 h 10000"/>
              <a:gd name="connsiteX7" fmla="*/ 8033 w 10000"/>
              <a:gd name="connsiteY7" fmla="*/ 9991 h 10000"/>
              <a:gd name="connsiteX8" fmla="*/ 8023 w 10000"/>
              <a:gd name="connsiteY8" fmla="*/ 10000 h 10000"/>
              <a:gd name="connsiteX9" fmla="*/ 8014 w 10000"/>
              <a:gd name="connsiteY9" fmla="*/ 10000 h 10000"/>
              <a:gd name="connsiteX10" fmla="*/ 7665 w 10000"/>
              <a:gd name="connsiteY10" fmla="*/ 9426 h 10000"/>
              <a:gd name="connsiteX11" fmla="*/ 0 w 10000"/>
              <a:gd name="connsiteY11" fmla="*/ 9426 h 10000"/>
              <a:gd name="connsiteX12" fmla="*/ 0 w 10000"/>
              <a:gd name="connsiteY12" fmla="*/ 0 h 10000"/>
              <a:gd name="connsiteX13" fmla="*/ 0 w 10000"/>
              <a:gd name="connsiteY13" fmla="*/ 0 h 10000"/>
              <a:gd name="connsiteX0" fmla="*/ 0 w 10000"/>
              <a:gd name="connsiteY0" fmla="*/ 0 h 10000"/>
              <a:gd name="connsiteX1" fmla="*/ 10000 w 10000"/>
              <a:gd name="connsiteY1" fmla="*/ 0 h 10000"/>
              <a:gd name="connsiteX2" fmla="*/ 10000 w 10000"/>
              <a:gd name="connsiteY2" fmla="*/ 9426 h 10000"/>
              <a:gd name="connsiteX3" fmla="*/ 8363 w 10000"/>
              <a:gd name="connsiteY3" fmla="*/ 9426 h 10000"/>
              <a:gd name="connsiteX4" fmla="*/ 8050 w 10000"/>
              <a:gd name="connsiteY4" fmla="*/ 9976 h 10000"/>
              <a:gd name="connsiteX5" fmla="*/ 8050 w 10000"/>
              <a:gd name="connsiteY5" fmla="*/ 9976 h 10000"/>
              <a:gd name="connsiteX6" fmla="*/ 8043 w 10000"/>
              <a:gd name="connsiteY6" fmla="*/ 9982 h 10000"/>
              <a:gd name="connsiteX7" fmla="*/ 8033 w 10000"/>
              <a:gd name="connsiteY7" fmla="*/ 9991 h 10000"/>
              <a:gd name="connsiteX8" fmla="*/ 8023 w 10000"/>
              <a:gd name="connsiteY8" fmla="*/ 10000 h 10000"/>
              <a:gd name="connsiteX9" fmla="*/ 7665 w 10000"/>
              <a:gd name="connsiteY9" fmla="*/ 9426 h 10000"/>
              <a:gd name="connsiteX10" fmla="*/ 0 w 10000"/>
              <a:gd name="connsiteY10" fmla="*/ 9426 h 10000"/>
              <a:gd name="connsiteX11" fmla="*/ 0 w 10000"/>
              <a:gd name="connsiteY11" fmla="*/ 0 h 10000"/>
              <a:gd name="connsiteX12" fmla="*/ 0 w 10000"/>
              <a:gd name="connsiteY12" fmla="*/ 0 h 10000"/>
              <a:gd name="connsiteX0" fmla="*/ 0 w 10000"/>
              <a:gd name="connsiteY0" fmla="*/ 0 h 10030"/>
              <a:gd name="connsiteX1" fmla="*/ 10000 w 10000"/>
              <a:gd name="connsiteY1" fmla="*/ 0 h 10030"/>
              <a:gd name="connsiteX2" fmla="*/ 10000 w 10000"/>
              <a:gd name="connsiteY2" fmla="*/ 9426 h 10030"/>
              <a:gd name="connsiteX3" fmla="*/ 8363 w 10000"/>
              <a:gd name="connsiteY3" fmla="*/ 9426 h 10030"/>
              <a:gd name="connsiteX4" fmla="*/ 8050 w 10000"/>
              <a:gd name="connsiteY4" fmla="*/ 9976 h 10030"/>
              <a:gd name="connsiteX5" fmla="*/ 8050 w 10000"/>
              <a:gd name="connsiteY5" fmla="*/ 9976 h 10030"/>
              <a:gd name="connsiteX6" fmla="*/ 8043 w 10000"/>
              <a:gd name="connsiteY6" fmla="*/ 9982 h 10030"/>
              <a:gd name="connsiteX7" fmla="*/ 8033 w 10000"/>
              <a:gd name="connsiteY7" fmla="*/ 9991 h 10030"/>
              <a:gd name="connsiteX8" fmla="*/ 7665 w 10000"/>
              <a:gd name="connsiteY8" fmla="*/ 9426 h 10030"/>
              <a:gd name="connsiteX9" fmla="*/ 0 w 10000"/>
              <a:gd name="connsiteY9" fmla="*/ 9426 h 10030"/>
              <a:gd name="connsiteX10" fmla="*/ 0 w 10000"/>
              <a:gd name="connsiteY10" fmla="*/ 0 h 10030"/>
              <a:gd name="connsiteX11" fmla="*/ 0 w 10000"/>
              <a:gd name="connsiteY11" fmla="*/ 0 h 10030"/>
              <a:gd name="connsiteX0" fmla="*/ 0 w 10000"/>
              <a:gd name="connsiteY0" fmla="*/ 0 h 10021"/>
              <a:gd name="connsiteX1" fmla="*/ 10000 w 10000"/>
              <a:gd name="connsiteY1" fmla="*/ 0 h 10021"/>
              <a:gd name="connsiteX2" fmla="*/ 10000 w 10000"/>
              <a:gd name="connsiteY2" fmla="*/ 9426 h 10021"/>
              <a:gd name="connsiteX3" fmla="*/ 8363 w 10000"/>
              <a:gd name="connsiteY3" fmla="*/ 9426 h 10021"/>
              <a:gd name="connsiteX4" fmla="*/ 8050 w 10000"/>
              <a:gd name="connsiteY4" fmla="*/ 9976 h 10021"/>
              <a:gd name="connsiteX5" fmla="*/ 8050 w 10000"/>
              <a:gd name="connsiteY5" fmla="*/ 9976 h 10021"/>
              <a:gd name="connsiteX6" fmla="*/ 8043 w 10000"/>
              <a:gd name="connsiteY6" fmla="*/ 9982 h 10021"/>
              <a:gd name="connsiteX7" fmla="*/ 7665 w 10000"/>
              <a:gd name="connsiteY7" fmla="*/ 9426 h 10021"/>
              <a:gd name="connsiteX8" fmla="*/ 0 w 10000"/>
              <a:gd name="connsiteY8" fmla="*/ 9426 h 10021"/>
              <a:gd name="connsiteX9" fmla="*/ 0 w 10000"/>
              <a:gd name="connsiteY9" fmla="*/ 0 h 10021"/>
              <a:gd name="connsiteX10" fmla="*/ 0 w 10000"/>
              <a:gd name="connsiteY10" fmla="*/ 0 h 10021"/>
              <a:gd name="connsiteX0" fmla="*/ 0 w 10000"/>
              <a:gd name="connsiteY0" fmla="*/ 0 h 9976"/>
              <a:gd name="connsiteX1" fmla="*/ 10000 w 10000"/>
              <a:gd name="connsiteY1" fmla="*/ 0 h 9976"/>
              <a:gd name="connsiteX2" fmla="*/ 10000 w 10000"/>
              <a:gd name="connsiteY2" fmla="*/ 9426 h 9976"/>
              <a:gd name="connsiteX3" fmla="*/ 8363 w 10000"/>
              <a:gd name="connsiteY3" fmla="*/ 9426 h 9976"/>
              <a:gd name="connsiteX4" fmla="*/ 8050 w 10000"/>
              <a:gd name="connsiteY4" fmla="*/ 9976 h 9976"/>
              <a:gd name="connsiteX5" fmla="*/ 8050 w 10000"/>
              <a:gd name="connsiteY5" fmla="*/ 9976 h 9976"/>
              <a:gd name="connsiteX6" fmla="*/ 7665 w 10000"/>
              <a:gd name="connsiteY6" fmla="*/ 9426 h 9976"/>
              <a:gd name="connsiteX7" fmla="*/ 0 w 10000"/>
              <a:gd name="connsiteY7" fmla="*/ 9426 h 9976"/>
              <a:gd name="connsiteX8" fmla="*/ 0 w 10000"/>
              <a:gd name="connsiteY8" fmla="*/ 0 h 9976"/>
              <a:gd name="connsiteX9" fmla="*/ 0 w 10000"/>
              <a:gd name="connsiteY9" fmla="*/ 0 h 9976"/>
              <a:gd name="connsiteX0" fmla="*/ 0 w 10000"/>
              <a:gd name="connsiteY0" fmla="*/ 0 h 10000"/>
              <a:gd name="connsiteX1" fmla="*/ 10000 w 10000"/>
              <a:gd name="connsiteY1" fmla="*/ 0 h 10000"/>
              <a:gd name="connsiteX2" fmla="*/ 10000 w 10000"/>
              <a:gd name="connsiteY2" fmla="*/ 9449 h 10000"/>
              <a:gd name="connsiteX3" fmla="*/ 8363 w 10000"/>
              <a:gd name="connsiteY3" fmla="*/ 9449 h 10000"/>
              <a:gd name="connsiteX4" fmla="*/ 8050 w 10000"/>
              <a:gd name="connsiteY4" fmla="*/ 10000 h 10000"/>
              <a:gd name="connsiteX5" fmla="*/ 7665 w 10000"/>
              <a:gd name="connsiteY5" fmla="*/ 9449 h 10000"/>
              <a:gd name="connsiteX6" fmla="*/ 0 w 10000"/>
              <a:gd name="connsiteY6" fmla="*/ 9449 h 10000"/>
              <a:gd name="connsiteX7" fmla="*/ 0 w 10000"/>
              <a:gd name="connsiteY7" fmla="*/ 0 h 10000"/>
              <a:gd name="connsiteX8" fmla="*/ 0 w 10000"/>
              <a:gd name="connsiteY8" fmla="*/ 0 h 10000"/>
              <a:gd name="connsiteX0" fmla="*/ 0 w 10000"/>
              <a:gd name="connsiteY0" fmla="*/ 0 h 9449"/>
              <a:gd name="connsiteX1" fmla="*/ 10000 w 10000"/>
              <a:gd name="connsiteY1" fmla="*/ 0 h 9449"/>
              <a:gd name="connsiteX2" fmla="*/ 10000 w 10000"/>
              <a:gd name="connsiteY2" fmla="*/ 9449 h 9449"/>
              <a:gd name="connsiteX3" fmla="*/ 8363 w 10000"/>
              <a:gd name="connsiteY3" fmla="*/ 9449 h 9449"/>
              <a:gd name="connsiteX4" fmla="*/ 7665 w 10000"/>
              <a:gd name="connsiteY4" fmla="*/ 9449 h 9449"/>
              <a:gd name="connsiteX5" fmla="*/ 0 w 10000"/>
              <a:gd name="connsiteY5" fmla="*/ 9449 h 9449"/>
              <a:gd name="connsiteX6" fmla="*/ 0 w 10000"/>
              <a:gd name="connsiteY6" fmla="*/ 0 h 9449"/>
              <a:gd name="connsiteX7" fmla="*/ 0 w 10000"/>
              <a:gd name="connsiteY7" fmla="*/ 0 h 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9449">
                <a:moveTo>
                  <a:pt x="0" y="0"/>
                </a:moveTo>
                <a:lnTo>
                  <a:pt x="10000" y="0"/>
                </a:lnTo>
                <a:lnTo>
                  <a:pt x="10000" y="9449"/>
                </a:lnTo>
                <a:lnTo>
                  <a:pt x="8363" y="9449"/>
                </a:lnTo>
                <a:lnTo>
                  <a:pt x="7665" y="9449"/>
                </a:lnTo>
                <a:lnTo>
                  <a:pt x="0" y="9449"/>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6457" y="2523196"/>
            <a:ext cx="10561418" cy="1468800"/>
          </a:xfrm>
        </p:spPr>
        <p:txBody>
          <a:bodyPr anchor="b"/>
          <a:lstStyle>
            <a:lvl1pPr algn="r">
              <a:defRPr sz="4400" b="1" cap="none">
                <a:latin typeface="Arial Rounded MT Bold" panose="020F0704030504030204" pitchFamily="34" charset="0"/>
              </a:defRPr>
            </a:lvl1pPr>
          </a:lstStyle>
          <a:p>
            <a:r>
              <a:rPr lang="en-US" dirty="0"/>
              <a:t>Click to edit Master title style</a:t>
            </a:r>
          </a:p>
        </p:txBody>
      </p:sp>
      <p:sp>
        <p:nvSpPr>
          <p:cNvPr id="3" name="Text Placeholder 2"/>
          <p:cNvSpPr>
            <a:spLocks noGrp="1"/>
          </p:cNvSpPr>
          <p:nvPr>
            <p:ph type="body" idx="1"/>
          </p:nvPr>
        </p:nvSpPr>
        <p:spPr>
          <a:xfrm>
            <a:off x="810000" y="4562011"/>
            <a:ext cx="10561418" cy="433955"/>
          </a:xfrm>
        </p:spPr>
        <p:txBody>
          <a:bodyPr anchor="t">
            <a:noAutofit/>
          </a:bodyPr>
          <a:lstStyle>
            <a:lvl1pPr marL="0" indent="0" algn="r">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60BC5994-405A-4602-9DAF-73208ACB1547}" type="datetimeFigureOut">
              <a:rPr lang="en-GB" smtClean="0"/>
              <a:pPr/>
              <a:t>11/12/2019</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5D1F9AF-A934-408F-BD47-AD7FB3558CC1}" type="slidenum">
              <a:rPr lang="en-GB" smtClean="0"/>
              <a:pPr/>
              <a:t>‹#›</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886" y="264219"/>
            <a:ext cx="2184889" cy="827309"/>
          </a:xfrm>
          <a:prstGeom prst="rect">
            <a:avLst/>
          </a:prstGeom>
        </p:spPr>
      </p:pic>
    </p:spTree>
    <p:extLst>
      <p:ext uri="{BB962C8B-B14F-4D97-AF65-F5344CB8AC3E}">
        <p14:creationId xmlns:p14="http://schemas.microsoft.com/office/powerpoint/2010/main" val="6925689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Page with header">
    <p:spTree>
      <p:nvGrpSpPr>
        <p:cNvPr id="1" name=""/>
        <p:cNvGrpSpPr/>
        <p:nvPr/>
      </p:nvGrpSpPr>
      <p:grpSpPr>
        <a:xfrm>
          <a:off x="0" y="0"/>
          <a:ext cx="0" cy="0"/>
          <a:chOff x="0" y="0"/>
          <a:chExt cx="0" cy="0"/>
        </a:xfrm>
      </p:grpSpPr>
      <p:pic>
        <p:nvPicPr>
          <p:cNvPr id="17" name="Picture 16" descr="LOCAL_ENERGY_SCOTLAND.eps"/>
          <p:cNvPicPr>
            <a:picLocks noChangeAspect="1"/>
          </p:cNvPicPr>
          <p:nvPr userDrawn="1"/>
        </p:nvPicPr>
        <p:blipFill>
          <a:blip r:embed="rId2" cstate="print"/>
          <a:stretch>
            <a:fillRect/>
          </a:stretch>
        </p:blipFill>
        <p:spPr>
          <a:xfrm>
            <a:off x="10747023" y="381000"/>
            <a:ext cx="880533" cy="660400"/>
          </a:xfrm>
          <a:prstGeom prst="rect">
            <a:avLst/>
          </a:prstGeom>
        </p:spPr>
      </p:pic>
      <p:sp>
        <p:nvSpPr>
          <p:cNvPr id="8" name="Title 1"/>
          <p:cNvSpPr>
            <a:spLocks noGrp="1"/>
          </p:cNvSpPr>
          <p:nvPr>
            <p:ph type="title"/>
          </p:nvPr>
        </p:nvSpPr>
        <p:spPr>
          <a:xfrm>
            <a:off x="482601" y="322061"/>
            <a:ext cx="6870096" cy="778281"/>
          </a:xfrm>
          <a:prstGeom prst="rect">
            <a:avLst/>
          </a:prstGeom>
        </p:spPr>
        <p:txBody>
          <a:bodyPr/>
          <a:lstStyle>
            <a:lvl1pPr>
              <a:defRPr>
                <a:solidFill>
                  <a:srgbClr val="00B050"/>
                </a:solidFill>
              </a:defRPr>
            </a:lvl1pPr>
          </a:lstStyle>
          <a:p>
            <a:r>
              <a:rPr lang="en-GB" dirty="0"/>
              <a:t>Click to edit Master title style</a:t>
            </a:r>
          </a:p>
        </p:txBody>
      </p:sp>
      <p:grpSp>
        <p:nvGrpSpPr>
          <p:cNvPr id="10" name="Group 9">
            <a:extLst>
              <a:ext uri="{FF2B5EF4-FFF2-40B4-BE49-F238E27FC236}">
                <a16:creationId xmlns:a16="http://schemas.microsoft.com/office/drawing/2014/main" id="{2EDE63EB-54DF-43CB-B83E-83958999D85E}"/>
              </a:ext>
            </a:extLst>
          </p:cNvPr>
          <p:cNvGrpSpPr/>
          <p:nvPr userDrawn="1"/>
        </p:nvGrpSpPr>
        <p:grpSpPr>
          <a:xfrm>
            <a:off x="335361" y="5705333"/>
            <a:ext cx="11710767" cy="1156356"/>
            <a:chOff x="360925" y="5701644"/>
            <a:chExt cx="8783075" cy="1156356"/>
          </a:xfrm>
        </p:grpSpPr>
        <p:pic>
          <p:nvPicPr>
            <p:cNvPr id="11" name="Picture 10">
              <a:extLst>
                <a:ext uri="{FF2B5EF4-FFF2-40B4-BE49-F238E27FC236}">
                  <a16:creationId xmlns:a16="http://schemas.microsoft.com/office/drawing/2014/main" id="{CFD6A4A1-DAC9-4908-ABF4-09B49A33E6E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420584" y="5701644"/>
              <a:ext cx="1723416" cy="1156356"/>
            </a:xfrm>
            <a:prstGeom prst="rect">
              <a:avLst/>
            </a:prstGeom>
            <a:noFill/>
            <a:ln>
              <a:noFill/>
            </a:ln>
          </p:spPr>
        </p:pic>
        <p:pic>
          <p:nvPicPr>
            <p:cNvPr id="12" name="Picture 11">
              <a:extLst>
                <a:ext uri="{FF2B5EF4-FFF2-40B4-BE49-F238E27FC236}">
                  <a16:creationId xmlns:a16="http://schemas.microsoft.com/office/drawing/2014/main" id="{57ECEBC0-AB80-4975-8708-8F884F822FD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0925" y="6031343"/>
              <a:ext cx="1292615" cy="433549"/>
            </a:xfrm>
            <a:prstGeom prst="rect">
              <a:avLst/>
            </a:prstGeom>
          </p:spPr>
        </p:pic>
        <p:pic>
          <p:nvPicPr>
            <p:cNvPr id="13" name="Picture 12">
              <a:extLst>
                <a:ext uri="{FF2B5EF4-FFF2-40B4-BE49-F238E27FC236}">
                  <a16:creationId xmlns:a16="http://schemas.microsoft.com/office/drawing/2014/main" id="{91B1ADB5-2F47-4778-B924-2C479A0EE5E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343470" y="6162120"/>
              <a:ext cx="841991" cy="271245"/>
            </a:xfrm>
            <a:prstGeom prst="rect">
              <a:avLst/>
            </a:prstGeom>
          </p:spPr>
        </p:pic>
      </p:grpSp>
    </p:spTree>
    <p:extLst>
      <p:ext uri="{BB962C8B-B14F-4D97-AF65-F5344CB8AC3E}">
        <p14:creationId xmlns:p14="http://schemas.microsoft.com/office/powerpoint/2010/main" val="3567166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BEA76B-FF36-444F-A026-A6EF2F8340F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DED72-23EF-42CC-9A3D-8E2B96129EB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708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age with header">
    <p:spTree>
      <p:nvGrpSpPr>
        <p:cNvPr id="1" name=""/>
        <p:cNvGrpSpPr/>
        <p:nvPr/>
      </p:nvGrpSpPr>
      <p:grpSpPr>
        <a:xfrm>
          <a:off x="0" y="0"/>
          <a:ext cx="0" cy="0"/>
          <a:chOff x="0" y="0"/>
          <a:chExt cx="0" cy="0"/>
        </a:xfrm>
      </p:grpSpPr>
      <p:pic>
        <p:nvPicPr>
          <p:cNvPr id="17" name="Picture 16" descr="LOCAL_ENERGY_SCOTLAND.eps"/>
          <p:cNvPicPr>
            <a:picLocks noChangeAspect="1"/>
          </p:cNvPicPr>
          <p:nvPr userDrawn="1"/>
        </p:nvPicPr>
        <p:blipFill>
          <a:blip r:embed="rId2" cstate="print"/>
          <a:stretch>
            <a:fillRect/>
          </a:stretch>
        </p:blipFill>
        <p:spPr>
          <a:xfrm>
            <a:off x="10747023" y="381000"/>
            <a:ext cx="880533" cy="660400"/>
          </a:xfrm>
          <a:prstGeom prst="rect">
            <a:avLst/>
          </a:prstGeom>
        </p:spPr>
      </p:pic>
      <p:sp>
        <p:nvSpPr>
          <p:cNvPr id="8" name="Title 1"/>
          <p:cNvSpPr>
            <a:spLocks noGrp="1"/>
          </p:cNvSpPr>
          <p:nvPr>
            <p:ph type="title"/>
          </p:nvPr>
        </p:nvSpPr>
        <p:spPr>
          <a:xfrm>
            <a:off x="482601" y="322061"/>
            <a:ext cx="6870096" cy="778281"/>
          </a:xfrm>
          <a:prstGeom prst="rect">
            <a:avLst/>
          </a:prstGeom>
        </p:spPr>
        <p:txBody>
          <a:bodyPr/>
          <a:lstStyle>
            <a:lvl1pPr>
              <a:defRPr>
                <a:solidFill>
                  <a:srgbClr val="00B050"/>
                </a:solidFill>
              </a:defRPr>
            </a:lvl1pPr>
          </a:lstStyle>
          <a:p>
            <a:r>
              <a:rPr lang="en-GB" dirty="0"/>
              <a:t>Click to edit Master title style</a:t>
            </a:r>
          </a:p>
        </p:txBody>
      </p:sp>
      <p:grpSp>
        <p:nvGrpSpPr>
          <p:cNvPr id="10" name="Group 9">
            <a:extLst>
              <a:ext uri="{FF2B5EF4-FFF2-40B4-BE49-F238E27FC236}">
                <a16:creationId xmlns:a16="http://schemas.microsoft.com/office/drawing/2014/main" id="{2EDE63EB-54DF-43CB-B83E-83958999D85E}"/>
              </a:ext>
            </a:extLst>
          </p:cNvPr>
          <p:cNvGrpSpPr/>
          <p:nvPr userDrawn="1"/>
        </p:nvGrpSpPr>
        <p:grpSpPr>
          <a:xfrm>
            <a:off x="335361" y="5705333"/>
            <a:ext cx="11710767" cy="1156356"/>
            <a:chOff x="360925" y="5701644"/>
            <a:chExt cx="8783075" cy="1156356"/>
          </a:xfrm>
        </p:grpSpPr>
        <p:pic>
          <p:nvPicPr>
            <p:cNvPr id="11" name="Picture 10">
              <a:extLst>
                <a:ext uri="{FF2B5EF4-FFF2-40B4-BE49-F238E27FC236}">
                  <a16:creationId xmlns:a16="http://schemas.microsoft.com/office/drawing/2014/main" id="{CFD6A4A1-DAC9-4908-ABF4-09B49A33E6E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420584" y="5701644"/>
              <a:ext cx="1723416" cy="1156356"/>
            </a:xfrm>
            <a:prstGeom prst="rect">
              <a:avLst/>
            </a:prstGeom>
            <a:noFill/>
            <a:ln>
              <a:noFill/>
            </a:ln>
          </p:spPr>
        </p:pic>
        <p:pic>
          <p:nvPicPr>
            <p:cNvPr id="12" name="Picture 11">
              <a:extLst>
                <a:ext uri="{FF2B5EF4-FFF2-40B4-BE49-F238E27FC236}">
                  <a16:creationId xmlns:a16="http://schemas.microsoft.com/office/drawing/2014/main" id="{57ECEBC0-AB80-4975-8708-8F884F822FD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0925" y="6031343"/>
              <a:ext cx="1292615" cy="433549"/>
            </a:xfrm>
            <a:prstGeom prst="rect">
              <a:avLst/>
            </a:prstGeom>
          </p:spPr>
        </p:pic>
        <p:pic>
          <p:nvPicPr>
            <p:cNvPr id="13" name="Picture 12">
              <a:extLst>
                <a:ext uri="{FF2B5EF4-FFF2-40B4-BE49-F238E27FC236}">
                  <a16:creationId xmlns:a16="http://schemas.microsoft.com/office/drawing/2014/main" id="{91B1ADB5-2F47-4778-B924-2C479A0EE5E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343470" y="6162120"/>
              <a:ext cx="841991" cy="271245"/>
            </a:xfrm>
            <a:prstGeom prst="rect">
              <a:avLst/>
            </a:prstGeom>
          </p:spPr>
        </p:pic>
      </p:grpSp>
    </p:spTree>
    <p:extLst>
      <p:ext uri="{BB962C8B-B14F-4D97-AF65-F5344CB8AC3E}">
        <p14:creationId xmlns:p14="http://schemas.microsoft.com/office/powerpoint/2010/main" val="3575682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790700"/>
            <a:ext cx="12233667" cy="41122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D0FD5-9841-4C43-8415-2E66CB3DCD23}" type="datetimeFigureOut">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497D"/>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107C55-0B40-274B-A007-85E8C9D9530A}" type="slidenum">
              <a:rPr kumimoji="0" lang="en-US" sz="10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1F497D"/>
              </a:solidFill>
              <a:effectLst/>
              <a:uLnTx/>
              <a:uFillTx/>
              <a:latin typeface="Arial"/>
              <a:ea typeface="+mn-ea"/>
              <a:cs typeface="+mn-cs"/>
            </a:endParaRPr>
          </a:p>
        </p:txBody>
      </p:sp>
      <p:grpSp>
        <p:nvGrpSpPr>
          <p:cNvPr id="11" name="Group 10"/>
          <p:cNvGrpSpPr/>
          <p:nvPr userDrawn="1"/>
        </p:nvGrpSpPr>
        <p:grpSpPr>
          <a:xfrm>
            <a:off x="522901" y="5705333"/>
            <a:ext cx="11710767" cy="1156356"/>
            <a:chOff x="360925" y="5701644"/>
            <a:chExt cx="8783075" cy="1156356"/>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20584" y="5701644"/>
              <a:ext cx="1723416" cy="1156356"/>
            </a:xfrm>
            <a:prstGeom prst="rect">
              <a:avLst/>
            </a:prstGeom>
            <a:noFill/>
            <a:ln>
              <a:noFill/>
            </a:ln>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925" y="6031343"/>
              <a:ext cx="1292615" cy="433549"/>
            </a:xfrm>
            <a:prstGeom prst="rect">
              <a:avLst/>
            </a:prstGeom>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96709" y="6162120"/>
              <a:ext cx="841991" cy="271245"/>
            </a:xfrm>
            <a:prstGeom prst="rect">
              <a:avLst/>
            </a:prstGeom>
          </p:spPr>
        </p:pic>
      </p:grpSp>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95490" y="341715"/>
            <a:ext cx="997261" cy="747946"/>
          </a:xfrm>
          <a:prstGeom prst="rect">
            <a:avLst/>
          </a:prstGeom>
        </p:spPr>
      </p:pic>
    </p:spTree>
    <p:extLst>
      <p:ext uri="{BB962C8B-B14F-4D97-AF65-F5344CB8AC3E}">
        <p14:creationId xmlns:p14="http://schemas.microsoft.com/office/powerpoint/2010/main" val="318933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lank Page with header">
    <p:spTree>
      <p:nvGrpSpPr>
        <p:cNvPr id="1" name=""/>
        <p:cNvGrpSpPr/>
        <p:nvPr/>
      </p:nvGrpSpPr>
      <p:grpSpPr>
        <a:xfrm>
          <a:off x="0" y="0"/>
          <a:ext cx="0" cy="0"/>
          <a:chOff x="0" y="0"/>
          <a:chExt cx="0" cy="0"/>
        </a:xfrm>
      </p:grpSpPr>
      <p:pic>
        <p:nvPicPr>
          <p:cNvPr id="17" name="Picture 16" descr="LOCAL_ENERGY_SCOTLAND.eps"/>
          <p:cNvPicPr>
            <a:picLocks noChangeAspect="1"/>
          </p:cNvPicPr>
          <p:nvPr userDrawn="1"/>
        </p:nvPicPr>
        <p:blipFill>
          <a:blip r:embed="rId2" cstate="print"/>
          <a:stretch>
            <a:fillRect/>
          </a:stretch>
        </p:blipFill>
        <p:spPr>
          <a:xfrm>
            <a:off x="10747023" y="381000"/>
            <a:ext cx="880533" cy="660400"/>
          </a:xfrm>
          <a:prstGeom prst="rect">
            <a:avLst/>
          </a:prstGeom>
        </p:spPr>
      </p:pic>
      <p:sp>
        <p:nvSpPr>
          <p:cNvPr id="8" name="Title 1"/>
          <p:cNvSpPr>
            <a:spLocks noGrp="1"/>
          </p:cNvSpPr>
          <p:nvPr>
            <p:ph type="title"/>
          </p:nvPr>
        </p:nvSpPr>
        <p:spPr>
          <a:xfrm>
            <a:off x="482601" y="322061"/>
            <a:ext cx="6870096" cy="778281"/>
          </a:xfrm>
          <a:prstGeom prst="rect">
            <a:avLst/>
          </a:prstGeom>
        </p:spPr>
        <p:txBody>
          <a:bodyPr/>
          <a:lstStyle>
            <a:lvl1pPr>
              <a:defRPr>
                <a:solidFill>
                  <a:srgbClr val="00B050"/>
                </a:solidFill>
              </a:defRPr>
            </a:lvl1pPr>
          </a:lstStyle>
          <a:p>
            <a:r>
              <a:rPr lang="en-GB" dirty="0"/>
              <a:t>Click to edit Master 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2439" y="5845458"/>
            <a:ext cx="2159563" cy="1080289"/>
          </a:xfrm>
          <a:prstGeom prst="rect">
            <a:avLst/>
          </a:prstGeom>
        </p:spPr>
      </p:pic>
      <p:pic>
        <p:nvPicPr>
          <p:cNvPr id="7" name="Picture 2" descr="C:\Users\rijones\Documents\COBEN New\Images\COBEN New Logos\COBEN-02A-colour.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43872" y="6057226"/>
            <a:ext cx="2400267" cy="7138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81234" y="6163804"/>
            <a:ext cx="1723487" cy="433549"/>
          </a:xfrm>
          <a:prstGeom prst="rect">
            <a:avLst/>
          </a:prstGeom>
        </p:spPr>
      </p:pic>
    </p:spTree>
    <p:extLst>
      <p:ext uri="{BB962C8B-B14F-4D97-AF65-F5344CB8AC3E}">
        <p14:creationId xmlns:p14="http://schemas.microsoft.com/office/powerpoint/2010/main" val="2178415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
        <p:cNvGrpSpPr/>
        <p:nvPr/>
      </p:nvGrpSpPr>
      <p:grpSpPr>
        <a:xfrm>
          <a:off x="0" y="0"/>
          <a:ext cx="0" cy="0"/>
          <a:chOff x="0" y="0"/>
          <a:chExt cx="0" cy="0"/>
        </a:xfrm>
      </p:grpSpPr>
      <p:sp>
        <p:nvSpPr>
          <p:cNvPr id="37" name="Google Shape;37;p56"/>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rgbClr val="92B5D5"/>
            </a:solidFill>
            <a:prstDash val="solid"/>
            <a:round/>
            <a:headEnd type="none" w="sm" len="sm"/>
            <a:tailEnd type="none" w="sm" len="sm"/>
          </a:ln>
          <a:effectLst>
            <a:outerShdw blurRad="50800" dist="38100" dir="5400000" rotWithShape="0">
              <a:srgbClr val="000000">
                <a:alpha val="34901"/>
              </a:srgbClr>
            </a:outerShdw>
          </a:effectLst>
        </p:spPr>
      </p:sp>
      <p:sp>
        <p:nvSpPr>
          <p:cNvPr id="38" name="Google Shape;38;p56"/>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6"/>
          <p:cNvSpPr txBox="1">
            <a:spLocks noGrp="1"/>
          </p:cNvSpPr>
          <p:nvPr>
            <p:ph type="body" idx="1"/>
          </p:nvPr>
        </p:nvSpPr>
        <p:spPr>
          <a:xfrm>
            <a:off x="818712" y="2222287"/>
            <a:ext cx="10554574" cy="3636511"/>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40" name="Google Shape;40;p56"/>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6"/>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6"/>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790700"/>
            <a:ext cx="12233667" cy="411226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D0FD5-9841-4C43-8415-2E66CB3DCD23}" type="datetimeFigureOut">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497D"/>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107C55-0B40-274B-A007-85E8C9D9530A}" type="slidenum">
              <a:rPr kumimoji="0" lang="en-US" sz="10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1F497D"/>
              </a:solidFill>
              <a:effectLst/>
              <a:uLnTx/>
              <a:uFillTx/>
              <a:latin typeface="Arial"/>
              <a:ea typeface="+mn-ea"/>
              <a:cs typeface="+mn-cs"/>
            </a:endParaRPr>
          </a:p>
        </p:txBody>
      </p:sp>
      <p:grpSp>
        <p:nvGrpSpPr>
          <p:cNvPr id="11" name="Group 10"/>
          <p:cNvGrpSpPr/>
          <p:nvPr userDrawn="1"/>
        </p:nvGrpSpPr>
        <p:grpSpPr>
          <a:xfrm>
            <a:off x="481234" y="5701644"/>
            <a:ext cx="11710767" cy="1156356"/>
            <a:chOff x="360925" y="5701644"/>
            <a:chExt cx="8783075" cy="1156356"/>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20584" y="5701644"/>
              <a:ext cx="1723416" cy="1156356"/>
            </a:xfrm>
            <a:prstGeom prst="rect">
              <a:avLst/>
            </a:prstGeom>
            <a:noFill/>
            <a:ln>
              <a:noFill/>
            </a:ln>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925" y="6031343"/>
              <a:ext cx="1292615" cy="433549"/>
            </a:xfrm>
            <a:prstGeom prst="rect">
              <a:avLst/>
            </a:prstGeom>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96709" y="6162120"/>
              <a:ext cx="841991" cy="271245"/>
            </a:xfrm>
            <a:prstGeom prst="rect">
              <a:avLst/>
            </a:prstGeom>
          </p:spPr>
        </p:pic>
      </p:grpSp>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95490" y="341715"/>
            <a:ext cx="997261" cy="747946"/>
          </a:xfrm>
          <a:prstGeom prst="rect">
            <a:avLst/>
          </a:prstGeom>
        </p:spPr>
      </p:pic>
    </p:spTree>
    <p:extLst>
      <p:ext uri="{BB962C8B-B14F-4D97-AF65-F5344CB8AC3E}">
        <p14:creationId xmlns:p14="http://schemas.microsoft.com/office/powerpoint/2010/main" val="2966467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age with header">
    <p:spTree>
      <p:nvGrpSpPr>
        <p:cNvPr id="1" name=""/>
        <p:cNvGrpSpPr/>
        <p:nvPr/>
      </p:nvGrpSpPr>
      <p:grpSpPr>
        <a:xfrm>
          <a:off x="0" y="0"/>
          <a:ext cx="0" cy="0"/>
          <a:chOff x="0" y="0"/>
          <a:chExt cx="0" cy="0"/>
        </a:xfrm>
      </p:grpSpPr>
      <p:pic>
        <p:nvPicPr>
          <p:cNvPr id="17" name="Picture 16" descr="LOCAL_ENERGY_SCOTLAND.eps"/>
          <p:cNvPicPr>
            <a:picLocks noChangeAspect="1"/>
          </p:cNvPicPr>
          <p:nvPr userDrawn="1"/>
        </p:nvPicPr>
        <p:blipFill>
          <a:blip r:embed="rId2" cstate="print"/>
          <a:stretch>
            <a:fillRect/>
          </a:stretch>
        </p:blipFill>
        <p:spPr>
          <a:xfrm>
            <a:off x="10747023" y="381000"/>
            <a:ext cx="880533" cy="660400"/>
          </a:xfrm>
          <a:prstGeom prst="rect">
            <a:avLst/>
          </a:prstGeom>
        </p:spPr>
      </p:pic>
      <p:sp>
        <p:nvSpPr>
          <p:cNvPr id="8" name="Title 1"/>
          <p:cNvSpPr>
            <a:spLocks noGrp="1"/>
          </p:cNvSpPr>
          <p:nvPr>
            <p:ph type="title"/>
          </p:nvPr>
        </p:nvSpPr>
        <p:spPr>
          <a:xfrm>
            <a:off x="482601" y="322061"/>
            <a:ext cx="6870096" cy="778281"/>
          </a:xfrm>
          <a:prstGeom prst="rect">
            <a:avLst/>
          </a:prstGeom>
        </p:spPr>
        <p:txBody>
          <a:bodyPr/>
          <a:lstStyle>
            <a:lvl1pPr>
              <a:defRPr>
                <a:solidFill>
                  <a:srgbClr val="00B050"/>
                </a:solidFill>
              </a:defRPr>
            </a:lvl1pPr>
          </a:lstStyle>
          <a:p>
            <a:r>
              <a:rPr lang="en-GB" dirty="0"/>
              <a:t>Click to edit Master title style</a:t>
            </a:r>
          </a:p>
        </p:txBody>
      </p:sp>
      <p:grpSp>
        <p:nvGrpSpPr>
          <p:cNvPr id="10" name="Group 9">
            <a:extLst>
              <a:ext uri="{FF2B5EF4-FFF2-40B4-BE49-F238E27FC236}">
                <a16:creationId xmlns:a16="http://schemas.microsoft.com/office/drawing/2014/main" id="{2EDE63EB-54DF-43CB-B83E-83958999D85E}"/>
              </a:ext>
            </a:extLst>
          </p:cNvPr>
          <p:cNvGrpSpPr/>
          <p:nvPr userDrawn="1"/>
        </p:nvGrpSpPr>
        <p:grpSpPr>
          <a:xfrm>
            <a:off x="335361" y="5705333"/>
            <a:ext cx="11710767" cy="1156356"/>
            <a:chOff x="360925" y="5701644"/>
            <a:chExt cx="8783075" cy="1156356"/>
          </a:xfrm>
        </p:grpSpPr>
        <p:pic>
          <p:nvPicPr>
            <p:cNvPr id="11" name="Picture 10">
              <a:extLst>
                <a:ext uri="{FF2B5EF4-FFF2-40B4-BE49-F238E27FC236}">
                  <a16:creationId xmlns:a16="http://schemas.microsoft.com/office/drawing/2014/main" id="{CFD6A4A1-DAC9-4908-ABF4-09B49A33E6E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420584" y="5701644"/>
              <a:ext cx="1723416" cy="1156356"/>
            </a:xfrm>
            <a:prstGeom prst="rect">
              <a:avLst/>
            </a:prstGeom>
            <a:noFill/>
            <a:ln>
              <a:noFill/>
            </a:ln>
          </p:spPr>
        </p:pic>
        <p:pic>
          <p:nvPicPr>
            <p:cNvPr id="12" name="Picture 11">
              <a:extLst>
                <a:ext uri="{FF2B5EF4-FFF2-40B4-BE49-F238E27FC236}">
                  <a16:creationId xmlns:a16="http://schemas.microsoft.com/office/drawing/2014/main" id="{57ECEBC0-AB80-4975-8708-8F884F822FD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0925" y="6031343"/>
              <a:ext cx="1292615" cy="433549"/>
            </a:xfrm>
            <a:prstGeom prst="rect">
              <a:avLst/>
            </a:prstGeom>
          </p:spPr>
        </p:pic>
        <p:pic>
          <p:nvPicPr>
            <p:cNvPr id="13" name="Picture 12">
              <a:extLst>
                <a:ext uri="{FF2B5EF4-FFF2-40B4-BE49-F238E27FC236}">
                  <a16:creationId xmlns:a16="http://schemas.microsoft.com/office/drawing/2014/main" id="{91B1ADB5-2F47-4778-B924-2C479A0EE5E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343470" y="6162120"/>
              <a:ext cx="841991" cy="271245"/>
            </a:xfrm>
            <a:prstGeom prst="rect">
              <a:avLst/>
            </a:prstGeom>
          </p:spPr>
        </p:pic>
      </p:grpSp>
    </p:spTree>
    <p:extLst>
      <p:ext uri="{BB962C8B-B14F-4D97-AF65-F5344CB8AC3E}">
        <p14:creationId xmlns:p14="http://schemas.microsoft.com/office/powerpoint/2010/main" val="2163806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790700"/>
            <a:ext cx="12233667" cy="41122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D0FD5-9841-4C43-8415-2E66CB3DCD23}" type="datetimeFigureOut">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497D"/>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107C55-0B40-274B-A007-85E8C9D9530A}" type="slidenum">
              <a:rPr kumimoji="0" lang="en-US" sz="10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1F497D"/>
              </a:solidFill>
              <a:effectLst/>
              <a:uLnTx/>
              <a:uFillTx/>
              <a:latin typeface="Arial"/>
              <a:ea typeface="+mn-ea"/>
              <a:cs typeface="+mn-cs"/>
            </a:endParaRPr>
          </a:p>
        </p:txBody>
      </p:sp>
      <p:grpSp>
        <p:nvGrpSpPr>
          <p:cNvPr id="11" name="Group 10"/>
          <p:cNvGrpSpPr/>
          <p:nvPr userDrawn="1"/>
        </p:nvGrpSpPr>
        <p:grpSpPr>
          <a:xfrm>
            <a:off x="522901" y="5705333"/>
            <a:ext cx="11710767" cy="1156356"/>
            <a:chOff x="360925" y="5701644"/>
            <a:chExt cx="8783075" cy="1156356"/>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20584" y="5701644"/>
              <a:ext cx="1723416" cy="1156356"/>
            </a:xfrm>
            <a:prstGeom prst="rect">
              <a:avLst/>
            </a:prstGeom>
            <a:noFill/>
            <a:ln>
              <a:noFill/>
            </a:ln>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925" y="6031343"/>
              <a:ext cx="1292615" cy="433549"/>
            </a:xfrm>
            <a:prstGeom prst="rect">
              <a:avLst/>
            </a:prstGeom>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96709" y="6162120"/>
              <a:ext cx="841991" cy="271245"/>
            </a:xfrm>
            <a:prstGeom prst="rect">
              <a:avLst/>
            </a:prstGeom>
          </p:spPr>
        </p:pic>
      </p:grpSp>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95490" y="341715"/>
            <a:ext cx="997261" cy="747946"/>
          </a:xfrm>
          <a:prstGeom prst="rect">
            <a:avLst/>
          </a:prstGeom>
        </p:spPr>
      </p:pic>
    </p:spTree>
    <p:extLst>
      <p:ext uri="{BB962C8B-B14F-4D97-AF65-F5344CB8AC3E}">
        <p14:creationId xmlns:p14="http://schemas.microsoft.com/office/powerpoint/2010/main" val="4118689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Page with header">
    <p:spTree>
      <p:nvGrpSpPr>
        <p:cNvPr id="1" name=""/>
        <p:cNvGrpSpPr/>
        <p:nvPr/>
      </p:nvGrpSpPr>
      <p:grpSpPr>
        <a:xfrm>
          <a:off x="0" y="0"/>
          <a:ext cx="0" cy="0"/>
          <a:chOff x="0" y="0"/>
          <a:chExt cx="0" cy="0"/>
        </a:xfrm>
      </p:grpSpPr>
      <p:pic>
        <p:nvPicPr>
          <p:cNvPr id="17" name="Picture 16" descr="LOCAL_ENERGY_SCOTLAND.eps"/>
          <p:cNvPicPr>
            <a:picLocks noChangeAspect="1"/>
          </p:cNvPicPr>
          <p:nvPr userDrawn="1"/>
        </p:nvPicPr>
        <p:blipFill>
          <a:blip r:embed="rId2" cstate="print"/>
          <a:stretch>
            <a:fillRect/>
          </a:stretch>
        </p:blipFill>
        <p:spPr>
          <a:xfrm>
            <a:off x="10747023" y="381000"/>
            <a:ext cx="880533" cy="660400"/>
          </a:xfrm>
          <a:prstGeom prst="rect">
            <a:avLst/>
          </a:prstGeom>
        </p:spPr>
      </p:pic>
      <p:sp>
        <p:nvSpPr>
          <p:cNvPr id="8" name="Title 1"/>
          <p:cNvSpPr>
            <a:spLocks noGrp="1"/>
          </p:cNvSpPr>
          <p:nvPr>
            <p:ph type="title"/>
          </p:nvPr>
        </p:nvSpPr>
        <p:spPr>
          <a:xfrm>
            <a:off x="482601" y="322061"/>
            <a:ext cx="6870096" cy="778281"/>
          </a:xfrm>
          <a:prstGeom prst="rect">
            <a:avLst/>
          </a:prstGeom>
        </p:spPr>
        <p:txBody>
          <a:bodyPr/>
          <a:lstStyle>
            <a:lvl1pPr>
              <a:defRPr>
                <a:solidFill>
                  <a:srgbClr val="00B050"/>
                </a:solidFill>
              </a:defRPr>
            </a:lvl1pPr>
          </a:lstStyle>
          <a:p>
            <a:r>
              <a:rPr lang="en-GB" dirty="0"/>
              <a:t>Click to edit Master 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2439" y="5845458"/>
            <a:ext cx="2159563" cy="1080289"/>
          </a:xfrm>
          <a:prstGeom prst="rect">
            <a:avLst/>
          </a:prstGeom>
        </p:spPr>
      </p:pic>
      <p:pic>
        <p:nvPicPr>
          <p:cNvPr id="7" name="Picture 2" descr="C:\Users\rijones\Documents\COBEN New\Images\COBEN New Logos\COBEN-02A-colour.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43872" y="6057226"/>
            <a:ext cx="2400267" cy="7138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81234" y="6163804"/>
            <a:ext cx="1723487" cy="433549"/>
          </a:xfrm>
          <a:prstGeom prst="rect">
            <a:avLst/>
          </a:prstGeom>
        </p:spPr>
      </p:pic>
    </p:spTree>
    <p:extLst>
      <p:ext uri="{BB962C8B-B14F-4D97-AF65-F5344CB8AC3E}">
        <p14:creationId xmlns:p14="http://schemas.microsoft.com/office/powerpoint/2010/main" val="4166665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790700"/>
            <a:ext cx="12233667" cy="411226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D0FD5-9841-4C43-8415-2E66CB3DCD23}" type="datetimeFigureOut">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497D"/>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107C55-0B40-274B-A007-85E8C9D9530A}" type="slidenum">
              <a:rPr kumimoji="0" lang="en-US" sz="10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1F497D"/>
              </a:solidFill>
              <a:effectLst/>
              <a:uLnTx/>
              <a:uFillTx/>
              <a:latin typeface="Arial"/>
              <a:ea typeface="+mn-ea"/>
              <a:cs typeface="+mn-cs"/>
            </a:endParaRPr>
          </a:p>
        </p:txBody>
      </p:sp>
      <p:grpSp>
        <p:nvGrpSpPr>
          <p:cNvPr id="11" name="Group 10"/>
          <p:cNvGrpSpPr/>
          <p:nvPr userDrawn="1"/>
        </p:nvGrpSpPr>
        <p:grpSpPr>
          <a:xfrm>
            <a:off x="481234" y="5701644"/>
            <a:ext cx="11710767" cy="1156356"/>
            <a:chOff x="360925" y="5701644"/>
            <a:chExt cx="8783075" cy="1156356"/>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20584" y="5701644"/>
              <a:ext cx="1723416" cy="1156356"/>
            </a:xfrm>
            <a:prstGeom prst="rect">
              <a:avLst/>
            </a:prstGeom>
            <a:noFill/>
            <a:ln>
              <a:noFill/>
            </a:ln>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925" y="6031343"/>
              <a:ext cx="1292615" cy="433549"/>
            </a:xfrm>
            <a:prstGeom prst="rect">
              <a:avLst/>
            </a:prstGeom>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96709" y="6162120"/>
              <a:ext cx="841991" cy="271245"/>
            </a:xfrm>
            <a:prstGeom prst="rect">
              <a:avLst/>
            </a:prstGeom>
          </p:spPr>
        </p:pic>
      </p:grpSp>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95490" y="341715"/>
            <a:ext cx="997261" cy="747946"/>
          </a:xfrm>
          <a:prstGeom prst="rect">
            <a:avLst/>
          </a:prstGeom>
        </p:spPr>
      </p:pic>
    </p:spTree>
    <p:extLst>
      <p:ext uri="{BB962C8B-B14F-4D97-AF65-F5344CB8AC3E}">
        <p14:creationId xmlns:p14="http://schemas.microsoft.com/office/powerpoint/2010/main" val="3751183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BEA76B-FF36-444F-A026-A6EF2F8340F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DED72-23EF-42CC-9A3D-8E2B96129EB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785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BEA76B-FF36-444F-A026-A6EF2F8340F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DED72-23EF-42CC-9A3D-8E2B96129EB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301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BEA76B-FF36-444F-A026-A6EF2F8340F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DED72-23EF-42CC-9A3D-8E2B96129EB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389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BEA76B-FF36-444F-A026-A6EF2F8340F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DED72-23EF-42CC-9A3D-8E2B96129EB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96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BEA76B-FF36-444F-A026-A6EF2F8340F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DED72-23EF-42CC-9A3D-8E2B96129EB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33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59"/>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59"/>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9"/>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BEA76B-FF36-444F-A026-A6EF2F8340F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DED72-23EF-42CC-9A3D-8E2B96129EB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179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BEA76B-FF36-444F-A026-A6EF2F8340F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DED72-23EF-42CC-9A3D-8E2B96129EB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712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BEA76B-FF36-444F-A026-A6EF2F8340F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DED72-23EF-42CC-9A3D-8E2B96129EB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52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BEA76B-FF36-444F-A026-A6EF2F8340F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DED72-23EF-42CC-9A3D-8E2B96129EB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247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BEA76B-FF36-444F-A026-A6EF2F8340F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DED72-23EF-42CC-9A3D-8E2B96129EB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565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BEA76B-FF36-444F-A026-A6EF2F8340F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DED72-23EF-42CC-9A3D-8E2B96129EB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144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Page with header">
    <p:spTree>
      <p:nvGrpSpPr>
        <p:cNvPr id="1" name=""/>
        <p:cNvGrpSpPr/>
        <p:nvPr/>
      </p:nvGrpSpPr>
      <p:grpSpPr>
        <a:xfrm>
          <a:off x="0" y="0"/>
          <a:ext cx="0" cy="0"/>
          <a:chOff x="0" y="0"/>
          <a:chExt cx="0" cy="0"/>
        </a:xfrm>
      </p:grpSpPr>
      <p:sp>
        <p:nvSpPr>
          <p:cNvPr id="8" name="Title 1"/>
          <p:cNvSpPr>
            <a:spLocks noGrp="1"/>
          </p:cNvSpPr>
          <p:nvPr>
            <p:ph type="title"/>
          </p:nvPr>
        </p:nvSpPr>
        <p:spPr>
          <a:xfrm>
            <a:off x="482601" y="322061"/>
            <a:ext cx="6870096" cy="778281"/>
          </a:xfrm>
          <a:prstGeom prst="rect">
            <a:avLst/>
          </a:prstGeom>
        </p:spPr>
        <p:txBody>
          <a:bodyPr/>
          <a:lstStyle>
            <a:lvl1pPr>
              <a:defRPr>
                <a:solidFill>
                  <a:srgbClr val="00B050"/>
                </a:solidFill>
              </a:defRPr>
            </a:lvl1pPr>
          </a:lstStyle>
          <a:p>
            <a:r>
              <a:rPr lang="en-GB" dirty="0" smtClean="0"/>
              <a:t>Click to edit Master title style</a:t>
            </a:r>
            <a:endParaRPr lang="en-GB" dirty="0"/>
          </a:p>
        </p:txBody>
      </p:sp>
    </p:spTree>
    <p:extLst>
      <p:ext uri="{BB962C8B-B14F-4D97-AF65-F5344CB8AC3E}">
        <p14:creationId xmlns:p14="http://schemas.microsoft.com/office/powerpoint/2010/main" val="4240274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
        <p:cNvGrpSpPr/>
        <p:nvPr/>
      </p:nvGrpSpPr>
      <p:grpSpPr>
        <a:xfrm>
          <a:off x="0" y="0"/>
          <a:ext cx="0" cy="0"/>
          <a:chOff x="0" y="0"/>
          <a:chExt cx="0" cy="0"/>
        </a:xfrm>
      </p:grpSpPr>
      <p:sp>
        <p:nvSpPr>
          <p:cNvPr id="64" name="Google Shape;64;p62"/>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rgbClr val="92B5D5"/>
            </a:solidFill>
            <a:prstDash val="solid"/>
            <a:round/>
            <a:headEnd type="none" w="sm" len="sm"/>
            <a:tailEnd type="none" w="sm" len="sm"/>
          </a:ln>
          <a:effectLst>
            <a:outerShdw blurRad="50800" dist="38100" dir="5400000" rotWithShape="0">
              <a:srgbClr val="000000">
                <a:alpha val="34901"/>
              </a:srgbClr>
            </a:outerShdw>
          </a:effectLst>
        </p:spPr>
      </p:sp>
      <p:sp>
        <p:nvSpPr>
          <p:cNvPr id="65" name="Google Shape;65;p62"/>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2"/>
          <p:cNvSpPr txBox="1">
            <a:spLocks noGrp="1"/>
          </p:cNvSpPr>
          <p:nvPr>
            <p:ph type="body" idx="1"/>
          </p:nvPr>
        </p:nvSpPr>
        <p:spPr>
          <a:xfrm>
            <a:off x="818712" y="2222287"/>
            <a:ext cx="5185873" cy="3638763"/>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67" name="Google Shape;67;p62"/>
          <p:cNvSpPr txBox="1">
            <a:spLocks noGrp="1"/>
          </p:cNvSpPr>
          <p:nvPr>
            <p:ph type="body" idx="2"/>
          </p:nvPr>
        </p:nvSpPr>
        <p:spPr>
          <a:xfrm>
            <a:off x="6187415" y="2222287"/>
            <a:ext cx="5194583" cy="3638764"/>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68" name="Google Shape;68;p62"/>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62"/>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2"/>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1"/>
        <p:cNvGrpSpPr/>
        <p:nvPr/>
      </p:nvGrpSpPr>
      <p:grpSpPr>
        <a:xfrm>
          <a:off x="0" y="0"/>
          <a:ext cx="0" cy="0"/>
          <a:chOff x="0" y="0"/>
          <a:chExt cx="0" cy="0"/>
        </a:xfrm>
      </p:grpSpPr>
      <p:sp>
        <p:nvSpPr>
          <p:cNvPr id="72" name="Google Shape;72;p63"/>
          <p:cNvSpPr/>
          <p:nvPr/>
        </p:nvSpPr>
        <p:spPr>
          <a:xfrm>
            <a:off x="1073151" y="446087"/>
            <a:ext cx="3547533" cy="1814651"/>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rgbClr val="92B5D5"/>
            </a:solidFill>
            <a:prstDash val="solid"/>
            <a:round/>
            <a:headEnd type="none" w="sm" len="sm"/>
            <a:tailEnd type="none" w="sm" len="sm"/>
          </a:ln>
          <a:effectLst>
            <a:outerShdw blurRad="50800" dist="38100" dir="5400000" rotWithShape="0">
              <a:srgbClr val="000000">
                <a:alpha val="34901"/>
              </a:srgbClr>
            </a:outerShdw>
          </a:effectLst>
        </p:spPr>
      </p:sp>
      <p:sp>
        <p:nvSpPr>
          <p:cNvPr id="73" name="Google Shape;73;p63"/>
          <p:cNvSpPr txBox="1">
            <a:spLocks noGrp="1"/>
          </p:cNvSpPr>
          <p:nvPr>
            <p:ph type="title"/>
          </p:nvPr>
        </p:nvSpPr>
        <p:spPr>
          <a:xfrm>
            <a:off x="1073151" y="446088"/>
            <a:ext cx="3547533" cy="1618396"/>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2000"/>
              <a:buFont typeface="Century Gothic"/>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3"/>
          <p:cNvSpPr txBox="1">
            <a:spLocks noGrp="1"/>
          </p:cNvSpPr>
          <p:nvPr>
            <p:ph type="body" idx="1"/>
          </p:nvPr>
        </p:nvSpPr>
        <p:spPr>
          <a:xfrm>
            <a:off x="4855633" y="446088"/>
            <a:ext cx="6252633" cy="5414963"/>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75" name="Google Shape;75;p63"/>
          <p:cNvSpPr txBox="1">
            <a:spLocks noGrp="1"/>
          </p:cNvSpPr>
          <p:nvPr>
            <p:ph type="body" idx="2"/>
          </p:nvPr>
        </p:nvSpPr>
        <p:spPr>
          <a:xfrm>
            <a:off x="1073151" y="2260738"/>
            <a:ext cx="3547533" cy="3600311"/>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228600" algn="l">
              <a:spcBef>
                <a:spcPts val="280"/>
              </a:spcBef>
              <a:spcAft>
                <a:spcPts val="0"/>
              </a:spcAft>
              <a:buSzPts val="1400"/>
              <a:buNone/>
              <a:defRPr sz="14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76" name="Google Shape;76;p63"/>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3"/>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9"/>
        <p:cNvGrpSpPr/>
        <p:nvPr/>
      </p:nvGrpSpPr>
      <p:grpSpPr>
        <a:xfrm>
          <a:off x="0" y="0"/>
          <a:ext cx="0" cy="0"/>
          <a:chOff x="0" y="0"/>
          <a:chExt cx="0" cy="0"/>
        </a:xfrm>
      </p:grpSpPr>
      <p:sp>
        <p:nvSpPr>
          <p:cNvPr id="80" name="Google Shape;80;p64"/>
          <p:cNvSpPr txBox="1">
            <a:spLocks noGrp="1"/>
          </p:cNvSpPr>
          <p:nvPr>
            <p:ph type="title"/>
          </p:nvPr>
        </p:nvSpPr>
        <p:spPr>
          <a:xfrm>
            <a:off x="810000" y="4800600"/>
            <a:ext cx="10561418" cy="566738"/>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rmAutofit/>
          </a:bodyPr>
          <a:lstStyle>
            <a:lvl1pPr lvl="0" algn="l">
              <a:spcBef>
                <a:spcPts val="0"/>
              </a:spcBef>
              <a:spcAft>
                <a:spcPts val="0"/>
              </a:spcAft>
              <a:buClr>
                <a:srgbClr val="FEFEFE"/>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64"/>
          <p:cNvSpPr>
            <a:spLocks noGrp="1"/>
          </p:cNvSpPr>
          <p:nvPr>
            <p:ph type="pic" idx="2"/>
          </p:nvPr>
        </p:nvSpPr>
        <p:spPr>
          <a:xfrm>
            <a:off x="0" y="0"/>
            <a:ext cx="12192000" cy="4800600"/>
          </a:xfrm>
          <a:prstGeom prst="rect">
            <a:avLst/>
          </a:prstGeom>
          <a:noFill/>
          <a:ln w="12700" cap="flat" cmpd="sng">
            <a:solidFill>
              <a:schemeClr val="dk2"/>
            </a:solidFill>
            <a:prstDash val="solid"/>
            <a:round/>
            <a:headEnd type="none" w="sm" len="sm"/>
            <a:tailEnd type="none" w="sm" len="sm"/>
          </a:ln>
          <a:effectLst>
            <a:outerShdw blurRad="50800">
              <a:srgbClr val="000000">
                <a:alpha val="40000"/>
              </a:srgbClr>
            </a:outerShdw>
          </a:effectLst>
        </p:spPr>
        <p:txBody>
          <a:bodyPr spcFirstLastPara="1" wrap="square" lIns="91425" tIns="45700" rIns="91425" bIns="45700" anchor="t" anchorCtr="0">
            <a:normAutofit/>
          </a:bodyPr>
          <a:lstStyle>
            <a:lvl1pPr marR="0" lvl="0" algn="ctr" rtl="0">
              <a:spcBef>
                <a:spcPts val="320"/>
              </a:spcBef>
              <a:spcAft>
                <a:spcPts val="0"/>
              </a:spcAft>
              <a:buClr>
                <a:schemeClr val="accent1"/>
              </a:buClr>
              <a:buSzPts val="1600"/>
              <a:buFont typeface="Noto Sans Symbols"/>
              <a:buNone/>
              <a:defRPr sz="1600" b="0" i="0" u="none" strike="noStrike" cap="none">
                <a:solidFill>
                  <a:schemeClr val="dk1"/>
                </a:solidFill>
                <a:latin typeface="Century Gothic"/>
                <a:ea typeface="Century Gothic"/>
                <a:cs typeface="Century Gothic"/>
                <a:sym typeface="Century Gothic"/>
              </a:defRPr>
            </a:lvl1pPr>
            <a:lvl2pPr marR="0" lvl="1" algn="l" rtl="0">
              <a:spcBef>
                <a:spcPts val="600"/>
              </a:spcBef>
              <a:spcAft>
                <a:spcPts val="0"/>
              </a:spcAft>
              <a:buClr>
                <a:schemeClr val="accent1"/>
              </a:buClr>
              <a:buSzPts val="1600"/>
              <a:buFont typeface="Noto Sans Symbols"/>
              <a:buChar char="🞆"/>
              <a:defRPr sz="1600" b="0" i="0" u="none" strike="noStrike" cap="none">
                <a:solidFill>
                  <a:schemeClr val="dk1"/>
                </a:solidFill>
                <a:latin typeface="Century Gothic"/>
                <a:ea typeface="Century Gothic"/>
                <a:cs typeface="Century Gothic"/>
                <a:sym typeface="Century Gothic"/>
              </a:defRPr>
            </a:lvl2pPr>
            <a:lvl3pPr marR="0" lvl="2" algn="l" rtl="0">
              <a:spcBef>
                <a:spcPts val="600"/>
              </a:spcBef>
              <a:spcAft>
                <a:spcPts val="0"/>
              </a:spcAft>
              <a:buClr>
                <a:schemeClr val="accent1"/>
              </a:buClr>
              <a:buSzPts val="1400"/>
              <a:buFont typeface="Noto Sans Symbols"/>
              <a:buChar char="🞆"/>
              <a:defRPr sz="1400" b="0" i="0" u="none" strike="noStrike" cap="none">
                <a:solidFill>
                  <a:schemeClr val="dk1"/>
                </a:solidFill>
                <a:latin typeface="Century Gothic"/>
                <a:ea typeface="Century Gothic"/>
                <a:cs typeface="Century Gothic"/>
                <a:sym typeface="Century Gothic"/>
              </a:defRPr>
            </a:lvl3pPr>
            <a:lvl4pPr marR="0" lvl="3"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4pPr>
            <a:lvl5pPr marR="0" lvl="4"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5pPr>
            <a:lvl6pPr marR="0" lvl="5"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6pPr>
            <a:lvl7pPr marR="0" lvl="6"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7pPr>
            <a:lvl8pPr marR="0" lvl="7"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8pPr>
            <a:lvl9pPr marR="0" lvl="8" algn="l" rtl="0">
              <a:spcBef>
                <a:spcPts val="600"/>
              </a:spcBef>
              <a:spcAft>
                <a:spcPts val="60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9pPr>
          </a:lstStyle>
          <a:p>
            <a:endParaRPr/>
          </a:p>
        </p:txBody>
      </p:sp>
      <p:sp>
        <p:nvSpPr>
          <p:cNvPr id="82" name="Google Shape;82;p64"/>
          <p:cNvSpPr txBox="1">
            <a:spLocks noGrp="1"/>
          </p:cNvSpPr>
          <p:nvPr>
            <p:ph type="body" idx="1"/>
          </p:nvPr>
        </p:nvSpPr>
        <p:spPr>
          <a:xfrm>
            <a:off x="810000" y="5367338"/>
            <a:ext cx="10561418" cy="493712"/>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228600" algn="l">
              <a:spcBef>
                <a:spcPts val="240"/>
              </a:spcBef>
              <a:spcAft>
                <a:spcPts val="0"/>
              </a:spcAft>
              <a:buSzPts val="1200"/>
              <a:buNone/>
              <a:defRPr sz="12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83" name="Google Shape;83;p64"/>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64"/>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64"/>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6"/>
        <p:cNvGrpSpPr/>
        <p:nvPr/>
      </p:nvGrpSpPr>
      <p:grpSpPr>
        <a:xfrm>
          <a:off x="0" y="0"/>
          <a:ext cx="0" cy="0"/>
          <a:chOff x="0" y="0"/>
          <a:chExt cx="0" cy="0"/>
        </a:xfrm>
      </p:grpSpPr>
      <p:sp>
        <p:nvSpPr>
          <p:cNvPr id="87" name="Google Shape;87;p65"/>
          <p:cNvSpPr/>
          <p:nvPr/>
        </p:nvSpPr>
        <p:spPr>
          <a:xfrm>
            <a:off x="631697" y="1081456"/>
            <a:ext cx="6332416" cy="3239188"/>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chemeClr val="accent1"/>
            </a:solidFill>
            <a:prstDash val="solid"/>
            <a:round/>
            <a:headEnd type="none" w="sm" len="sm"/>
            <a:tailEnd type="none" w="sm" len="sm"/>
          </a:ln>
          <a:effectLst>
            <a:outerShdw blurRad="50800" dist="38100" dir="5400000" rotWithShape="0">
              <a:srgbClr val="000000">
                <a:alpha val="34901"/>
              </a:srgbClr>
            </a:outerShdw>
          </a:effectLst>
        </p:spPr>
      </p:sp>
      <p:sp>
        <p:nvSpPr>
          <p:cNvPr id="88" name="Google Shape;88;p65"/>
          <p:cNvSpPr txBox="1">
            <a:spLocks noGrp="1"/>
          </p:cNvSpPr>
          <p:nvPr>
            <p:ph type="title"/>
          </p:nvPr>
        </p:nvSpPr>
        <p:spPr>
          <a:xfrm>
            <a:off x="850985" y="1238502"/>
            <a:ext cx="5893840" cy="2645912"/>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4200"/>
              <a:buFont typeface="Century Gothic"/>
              <a:buNone/>
              <a:defRPr sz="42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65"/>
          <p:cNvSpPr txBox="1">
            <a:spLocks noGrp="1"/>
          </p:cNvSpPr>
          <p:nvPr>
            <p:ph type="body" idx="1"/>
          </p:nvPr>
        </p:nvSpPr>
        <p:spPr>
          <a:xfrm>
            <a:off x="853190" y="4443680"/>
            <a:ext cx="5891636" cy="713241"/>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spcBef>
                <a:spcPts val="360"/>
              </a:spcBef>
              <a:spcAft>
                <a:spcPts val="0"/>
              </a:spcAft>
              <a:buSzPts val="1800"/>
              <a:buNone/>
              <a:defRPr sz="1800">
                <a:solidFill>
                  <a:schemeClr val="dk1"/>
                </a:solidFill>
              </a:defRPr>
            </a:lvl1pPr>
            <a:lvl2pPr marL="914400" lvl="1" indent="-228600" algn="l">
              <a:spcBef>
                <a:spcPts val="600"/>
              </a:spcBef>
              <a:spcAft>
                <a:spcPts val="0"/>
              </a:spcAft>
              <a:buSzPts val="1800"/>
              <a:buNone/>
              <a:defRPr sz="1800">
                <a:solidFill>
                  <a:srgbClr val="888888"/>
                </a:solidFill>
              </a:defRPr>
            </a:lvl2pPr>
            <a:lvl3pPr marL="1371600" lvl="2" indent="-228600" algn="l">
              <a:spcBef>
                <a:spcPts val="600"/>
              </a:spcBef>
              <a:spcAft>
                <a:spcPts val="0"/>
              </a:spcAft>
              <a:buSzPts val="1600"/>
              <a:buNone/>
              <a:defRPr sz="1600">
                <a:solidFill>
                  <a:srgbClr val="888888"/>
                </a:solidFill>
              </a:defRPr>
            </a:lvl3pPr>
            <a:lvl4pPr marL="1828800" lvl="3" indent="-228600" algn="l">
              <a:spcBef>
                <a:spcPts val="600"/>
              </a:spcBef>
              <a:spcAft>
                <a:spcPts val="0"/>
              </a:spcAft>
              <a:buSzPts val="1400"/>
              <a:buNone/>
              <a:defRPr sz="1400">
                <a:solidFill>
                  <a:srgbClr val="888888"/>
                </a:solidFill>
              </a:defRPr>
            </a:lvl4pPr>
            <a:lvl5pPr marL="2286000" lvl="4" indent="-228600" algn="l">
              <a:spcBef>
                <a:spcPts val="600"/>
              </a:spcBef>
              <a:spcAft>
                <a:spcPts val="0"/>
              </a:spcAft>
              <a:buSzPts val="1400"/>
              <a:buNone/>
              <a:defRPr sz="1400">
                <a:solidFill>
                  <a:srgbClr val="888888"/>
                </a:solidFill>
              </a:defRPr>
            </a:lvl5pPr>
            <a:lvl6pPr marL="2743200" lvl="5" indent="-228600" algn="l">
              <a:spcBef>
                <a:spcPts val="600"/>
              </a:spcBef>
              <a:spcAft>
                <a:spcPts val="0"/>
              </a:spcAft>
              <a:buSzPts val="1400"/>
              <a:buNone/>
              <a:defRPr sz="1400">
                <a:solidFill>
                  <a:srgbClr val="888888"/>
                </a:solidFill>
              </a:defRPr>
            </a:lvl6pPr>
            <a:lvl7pPr marL="3200400" lvl="6" indent="-228600" algn="l">
              <a:spcBef>
                <a:spcPts val="600"/>
              </a:spcBef>
              <a:spcAft>
                <a:spcPts val="0"/>
              </a:spcAft>
              <a:buSzPts val="1400"/>
              <a:buNone/>
              <a:defRPr sz="1400">
                <a:solidFill>
                  <a:srgbClr val="888888"/>
                </a:solidFill>
              </a:defRPr>
            </a:lvl7pPr>
            <a:lvl8pPr marL="3657600" lvl="7" indent="-228600" algn="l">
              <a:spcBef>
                <a:spcPts val="600"/>
              </a:spcBef>
              <a:spcAft>
                <a:spcPts val="0"/>
              </a:spcAft>
              <a:buSzPts val="1400"/>
              <a:buNone/>
              <a:defRPr sz="1400">
                <a:solidFill>
                  <a:srgbClr val="888888"/>
                </a:solidFill>
              </a:defRPr>
            </a:lvl8pPr>
            <a:lvl9pPr marL="4114800" lvl="8" indent="-228600" algn="l">
              <a:spcBef>
                <a:spcPts val="600"/>
              </a:spcBef>
              <a:spcAft>
                <a:spcPts val="600"/>
              </a:spcAft>
              <a:buSzPts val="1400"/>
              <a:buNone/>
              <a:defRPr sz="1400">
                <a:solidFill>
                  <a:srgbClr val="888888"/>
                </a:solidFill>
              </a:defRPr>
            </a:lvl9pPr>
          </a:lstStyle>
          <a:p>
            <a:endParaRPr/>
          </a:p>
        </p:txBody>
      </p:sp>
      <p:sp>
        <p:nvSpPr>
          <p:cNvPr id="90" name="Google Shape;90;p65"/>
          <p:cNvSpPr txBox="1">
            <a:spLocks noGrp="1"/>
          </p:cNvSpPr>
          <p:nvPr>
            <p:ph type="body" idx="2"/>
          </p:nvPr>
        </p:nvSpPr>
        <p:spPr>
          <a:xfrm>
            <a:off x="7574642" y="1081456"/>
            <a:ext cx="3810001" cy="407546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228600" algn="l">
              <a:spcBef>
                <a:spcPts val="360"/>
              </a:spcBef>
              <a:spcAft>
                <a:spcPts val="0"/>
              </a:spcAft>
              <a:buSzPts val="1800"/>
              <a:buFont typeface="Century Gothic"/>
              <a:buNone/>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91" name="Google Shape;91;p65"/>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65"/>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65"/>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4"/>
        <p:cNvGrpSpPr/>
        <p:nvPr/>
      </p:nvGrpSpPr>
      <p:grpSpPr>
        <a:xfrm>
          <a:off x="0" y="0"/>
          <a:ext cx="0" cy="0"/>
          <a:chOff x="0" y="0"/>
          <a:chExt cx="0" cy="0"/>
        </a:xfrm>
      </p:grpSpPr>
      <p:sp>
        <p:nvSpPr>
          <p:cNvPr id="95" name="Google Shape;95;p66"/>
          <p:cNvSpPr/>
          <p:nvPr/>
        </p:nvSpPr>
        <p:spPr>
          <a:xfrm>
            <a:off x="1140884" y="2286585"/>
            <a:ext cx="4895115" cy="2503972"/>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chemeClr val="accent1"/>
            </a:solidFill>
            <a:prstDash val="solid"/>
            <a:round/>
            <a:headEnd type="none" w="sm" len="sm"/>
            <a:tailEnd type="none" w="sm" len="sm"/>
          </a:ln>
          <a:effectLst>
            <a:outerShdw blurRad="50800" dist="38100" dir="5400000" rotWithShape="0">
              <a:srgbClr val="000000">
                <a:alpha val="34901"/>
              </a:srgbClr>
            </a:outerShdw>
          </a:effectLst>
        </p:spPr>
      </p:sp>
      <p:sp>
        <p:nvSpPr>
          <p:cNvPr id="96" name="Google Shape;96;p66"/>
          <p:cNvSpPr txBox="1">
            <a:spLocks noGrp="1"/>
          </p:cNvSpPr>
          <p:nvPr>
            <p:ph type="title"/>
          </p:nvPr>
        </p:nvSpPr>
        <p:spPr>
          <a:xfrm>
            <a:off x="1357089" y="2435957"/>
            <a:ext cx="4382521" cy="2007789"/>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3200"/>
              <a:buFont typeface="Century Gothic"/>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66"/>
          <p:cNvSpPr txBox="1">
            <a:spLocks noGrp="1"/>
          </p:cNvSpPr>
          <p:nvPr>
            <p:ph type="body" idx="1"/>
          </p:nvPr>
        </p:nvSpPr>
        <p:spPr>
          <a:xfrm>
            <a:off x="6156000" y="2286000"/>
            <a:ext cx="4880300" cy="229552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228600" algn="l">
              <a:spcBef>
                <a:spcPts val="360"/>
              </a:spcBef>
              <a:spcAft>
                <a:spcPts val="0"/>
              </a:spcAft>
              <a:buSzPts val="1800"/>
              <a:buFont typeface="Century Gothic"/>
              <a:buNone/>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98" name="Google Shape;98;p66"/>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66"/>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66"/>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1"/>
        <p:cNvGrpSpPr/>
        <p:nvPr/>
      </p:nvGrpSpPr>
      <p:grpSpPr>
        <a:xfrm>
          <a:off x="0" y="0"/>
          <a:ext cx="0" cy="0"/>
          <a:chOff x="0" y="0"/>
          <a:chExt cx="0" cy="0"/>
        </a:xfrm>
      </p:grpSpPr>
      <p:sp>
        <p:nvSpPr>
          <p:cNvPr id="102" name="Google Shape;102;p67"/>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rgbClr val="92B5D5"/>
            </a:solidFill>
            <a:prstDash val="solid"/>
            <a:round/>
            <a:headEnd type="none" w="sm" len="sm"/>
            <a:tailEnd type="none" w="sm" len="sm"/>
          </a:ln>
          <a:effectLst>
            <a:outerShdw blurRad="50800" dist="38100" dir="5400000" rotWithShape="0">
              <a:srgbClr val="000000">
                <a:alpha val="34901"/>
              </a:srgbClr>
            </a:outerShdw>
          </a:effectLst>
        </p:spPr>
      </p:sp>
      <p:sp>
        <p:nvSpPr>
          <p:cNvPr id="103" name="Google Shape;103;p67"/>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67"/>
          <p:cNvSpPr txBox="1">
            <a:spLocks noGrp="1"/>
          </p:cNvSpPr>
          <p:nvPr>
            <p:ph type="body" idx="1"/>
          </p:nvPr>
        </p:nvSpPr>
        <p:spPr>
          <a:xfrm rot="5400000">
            <a:off x="4254444" y="-1260043"/>
            <a:ext cx="3674397" cy="1056328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05" name="Google Shape;105;p67"/>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67"/>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67"/>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rgbClr val="D3D3D3"/>
            </a:gs>
          </a:gsLst>
          <a:lin ang="5400000" scaled="0"/>
        </a:grad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 name="Google Shape;11;p52"/>
          <p:cNvSpPr txBox="1">
            <a:spLocks noGrp="1"/>
          </p:cNvSpPr>
          <p:nvPr>
            <p:ph type="body" idx="1"/>
          </p:nvPr>
        </p:nvSpPr>
        <p:spPr>
          <a:xfrm>
            <a:off x="810000" y="2184401"/>
            <a:ext cx="10563285" cy="3674397"/>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marR="0" lvl="0"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entury Gothic"/>
                <a:ea typeface="Century Gothic"/>
                <a:cs typeface="Century Gothic"/>
                <a:sym typeface="Century Gothic"/>
              </a:defRPr>
            </a:lvl1pPr>
            <a:lvl2pPr marL="914400" marR="0" lvl="1" indent="-330200" algn="l" rtl="0">
              <a:spcBef>
                <a:spcPts val="600"/>
              </a:spcBef>
              <a:spcAft>
                <a:spcPts val="0"/>
              </a:spcAft>
              <a:buClr>
                <a:schemeClr val="accent1"/>
              </a:buClr>
              <a:buSzPts val="1600"/>
              <a:buFont typeface="Noto Sans Symbols"/>
              <a:buChar char="🞆"/>
              <a:defRPr sz="16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600"/>
              </a:spcBef>
              <a:spcAft>
                <a:spcPts val="0"/>
              </a:spcAft>
              <a:buClr>
                <a:schemeClr val="accent1"/>
              </a:buClr>
              <a:buSzPts val="1400"/>
              <a:buFont typeface="Noto Sans Symbols"/>
              <a:buChar char="🞆"/>
              <a:defRPr sz="1400" b="0" i="0" u="none" strike="noStrike" cap="none">
                <a:solidFill>
                  <a:schemeClr val="dk1"/>
                </a:solidFill>
                <a:latin typeface="Century Gothic"/>
                <a:ea typeface="Century Gothic"/>
                <a:cs typeface="Century Gothic"/>
                <a:sym typeface="Century Gothic"/>
              </a:defRPr>
            </a:lvl3pPr>
            <a:lvl4pPr marL="1828800" marR="0" lvl="3" indent="-304800"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4pPr>
            <a:lvl5pPr marL="2286000" marR="0" lvl="4" indent="-304800"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5pPr>
            <a:lvl6pPr marL="2743200" marR="0" lvl="5" indent="-304800"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6pPr>
            <a:lvl7pPr marL="3200400" marR="0" lvl="6" indent="-304800"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7pPr>
            <a:lvl8pPr marL="3657600" marR="0" lvl="7" indent="-304800"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52"/>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52"/>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52"/>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91" r:id="rId13"/>
    <p:sldLayoutId id="2147483692" r:id="rId14"/>
    <p:sldLayoutId id="2147483693" r:id="rId15"/>
    <p:sldLayoutId id="214748369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89995" y="5891870"/>
            <a:ext cx="2844800" cy="365125"/>
          </a:xfrm>
          <a:prstGeom prst="rect">
            <a:avLst/>
          </a:prstGeom>
        </p:spPr>
        <p:txBody>
          <a:bodyPr vert="horz" lIns="0" tIns="0" rIns="0" bIns="0" rtlCol="0" anchor="ctr"/>
          <a:lstStyle>
            <a:lvl1pPr algn="l">
              <a:defRPr sz="1000">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686094E-1228-2945-9B3C-CFB9E23442A3}" type="slidenum">
              <a:rPr kumimoji="0" lang="en-GB" sz="1000" b="0" i="0" u="none" strike="noStrike" kern="1200" cap="none" spc="0" normalizeH="0" baseline="0" noProof="0" smtClean="0">
                <a:ln>
                  <a:noFill/>
                </a:ln>
                <a:solidFill>
                  <a:srgbClr val="511E2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511E26"/>
              </a:solidFill>
              <a:effectLst/>
              <a:uLnTx/>
              <a:uFillTx/>
              <a:latin typeface="Arial"/>
              <a:ea typeface="+mn-ea"/>
              <a:cs typeface="+mn-cs"/>
            </a:endParaRPr>
          </a:p>
        </p:txBody>
      </p:sp>
      <p:sp>
        <p:nvSpPr>
          <p:cNvPr id="12" name="Footer Placeholder 11"/>
          <p:cNvSpPr>
            <a:spLocks noGrp="1"/>
          </p:cNvSpPr>
          <p:nvPr>
            <p:ph type="ftr" sz="quarter" idx="3"/>
          </p:nvPr>
        </p:nvSpPr>
        <p:spPr>
          <a:xfrm>
            <a:off x="512937" y="343340"/>
            <a:ext cx="5124225" cy="365125"/>
          </a:xfrm>
          <a:prstGeom prst="rect">
            <a:avLst/>
          </a:prstGeom>
        </p:spPr>
        <p:txBody>
          <a:bodyPr vert="horz" lIns="0" tIns="0" rIns="0" bIns="0" rtlCol="0" anchor="t" anchorCtr="0"/>
          <a:lstStyle>
            <a:lvl1pPr algn="l">
              <a:lnSpc>
                <a:spcPct val="100000"/>
              </a:lnSpc>
              <a:defRPr sz="1000" b="1">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smtClean="0">
                <a:ln>
                  <a:noFill/>
                </a:ln>
                <a:solidFill>
                  <a:srgbClr val="511E26"/>
                </a:solidFill>
                <a:effectLst/>
                <a:uLnTx/>
                <a:uFillTx/>
                <a:latin typeface="Arial"/>
                <a:ea typeface="+mn-ea"/>
                <a:cs typeface="+mn-cs"/>
              </a:rPr>
              <a:t>H1 Arial Bold 10/12pt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smtClean="0">
                <a:ln>
                  <a:noFill/>
                </a:ln>
                <a:solidFill>
                  <a:srgbClr val="511E26"/>
                </a:solidFill>
                <a:effectLst/>
                <a:uLnTx/>
                <a:uFillTx/>
                <a:latin typeface="Arial"/>
                <a:ea typeface="+mn-ea"/>
                <a:cs typeface="+mn-cs"/>
              </a:rPr>
              <a:t>H2 Arial Regular 10/12pt</a:t>
            </a:r>
            <a:endParaRPr kumimoji="0" lang="en-GB" sz="1000" b="0" i="0" u="none" strike="noStrike" kern="1200" cap="none" spc="0" normalizeH="0" baseline="0" noProof="0" dirty="0">
              <a:ln>
                <a:noFill/>
              </a:ln>
              <a:solidFill>
                <a:srgbClr val="511E26"/>
              </a:solidFill>
              <a:effectLst/>
              <a:uLnTx/>
              <a:uFillTx/>
              <a:latin typeface="Arial"/>
              <a:ea typeface="+mn-ea"/>
              <a:cs typeface="+mn-cs"/>
            </a:endParaRPr>
          </a:p>
        </p:txBody>
      </p:sp>
    </p:spTree>
    <p:extLst>
      <p:ext uri="{BB962C8B-B14F-4D97-AF65-F5344CB8AC3E}">
        <p14:creationId xmlns:p14="http://schemas.microsoft.com/office/powerpoint/2010/main" val="151311270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p:hf hdr="0" dt="0"/>
  <p:txStyles>
    <p:titleStyle>
      <a:lvl1pPr algn="l" defTabSz="457200" rtl="0" eaLnBrk="1" latinLnBrk="0" hangingPunct="1">
        <a:spcBef>
          <a:spcPct val="0"/>
        </a:spcBef>
        <a:buNone/>
        <a:defRPr sz="3000" kern="1200" spc="-50">
          <a:solidFill>
            <a:schemeClr val="tx2"/>
          </a:solidFill>
          <a:latin typeface="+mj-lt"/>
          <a:ea typeface="+mj-ea"/>
          <a:cs typeface="+mj-cs"/>
        </a:defRPr>
      </a:lvl1pPr>
    </p:titleStyle>
    <p:bodyStyle>
      <a:lvl1pPr marL="0" indent="0" algn="l" defTabSz="457200" rtl="0" eaLnBrk="1" latinLnBrk="0" hangingPunct="1">
        <a:lnSpc>
          <a:spcPts val="2400"/>
        </a:lnSpc>
        <a:spcBef>
          <a:spcPts val="0"/>
        </a:spcBef>
        <a:spcAft>
          <a:spcPts val="1000"/>
        </a:spcAft>
        <a:buFont typeface="Arial"/>
        <a:buNone/>
        <a:defRPr sz="2200" kern="1200" spc="-50">
          <a:solidFill>
            <a:schemeClr val="tx2"/>
          </a:solidFill>
          <a:latin typeface="+mn-lt"/>
          <a:ea typeface="+mn-ea"/>
          <a:cs typeface="+mn-cs"/>
        </a:defRPr>
      </a:lvl1pPr>
      <a:lvl2pPr marL="330200" indent="-330200" algn="l" defTabSz="457200" rtl="0" eaLnBrk="1" latinLnBrk="0" hangingPunct="1">
        <a:lnSpc>
          <a:spcPts val="2400"/>
        </a:lnSpc>
        <a:spcBef>
          <a:spcPts val="0"/>
        </a:spcBef>
        <a:spcAft>
          <a:spcPts val="1000"/>
        </a:spcAft>
        <a:buFont typeface="Arial"/>
        <a:buChar char="•"/>
        <a:defRPr sz="2200" kern="1200" spc="-50">
          <a:solidFill>
            <a:schemeClr val="tx2"/>
          </a:solidFill>
          <a:latin typeface="+mn-lt"/>
          <a:ea typeface="+mn-ea"/>
          <a:cs typeface="+mn-cs"/>
        </a:defRPr>
      </a:lvl2pPr>
      <a:lvl3pPr marL="658813" indent="-331200" algn="l" defTabSz="457200" rtl="0" eaLnBrk="1" latinLnBrk="0" hangingPunct="1">
        <a:lnSpc>
          <a:spcPts val="2400"/>
        </a:lnSpc>
        <a:spcBef>
          <a:spcPts val="0"/>
        </a:spcBef>
        <a:spcAft>
          <a:spcPts val="1000"/>
        </a:spcAft>
        <a:buFont typeface="Arial"/>
        <a:buChar char="•"/>
        <a:defRPr sz="2200" kern="1200" spc="-50">
          <a:solidFill>
            <a:schemeClr val="tx2"/>
          </a:solidFill>
          <a:latin typeface="+mn-lt"/>
          <a:ea typeface="+mn-ea"/>
          <a:cs typeface="+mn-cs"/>
        </a:defRPr>
      </a:lvl3pPr>
      <a:lvl4pPr marL="957263" indent="-331200" algn="l" defTabSz="457200" rtl="0" eaLnBrk="1" latinLnBrk="0" hangingPunct="1">
        <a:lnSpc>
          <a:spcPts val="2400"/>
        </a:lnSpc>
        <a:spcBef>
          <a:spcPts val="0"/>
        </a:spcBef>
        <a:spcAft>
          <a:spcPts val="1000"/>
        </a:spcAft>
        <a:buFont typeface="Arial"/>
        <a:buChar char="•"/>
        <a:tabLst/>
        <a:defRPr sz="2200" kern="1200" spc="-50">
          <a:solidFill>
            <a:schemeClr val="tx2"/>
          </a:solidFill>
          <a:latin typeface="+mn-lt"/>
          <a:ea typeface="+mn-ea"/>
          <a:cs typeface="+mn-cs"/>
        </a:defRPr>
      </a:lvl4pPr>
      <a:lvl5pPr marL="1254125" indent="-330200" algn="l" defTabSz="457200" rtl="0" eaLnBrk="1" latinLnBrk="0" hangingPunct="1">
        <a:lnSpc>
          <a:spcPts val="2400"/>
        </a:lnSpc>
        <a:spcBef>
          <a:spcPts val="0"/>
        </a:spcBef>
        <a:spcAft>
          <a:spcPts val="1000"/>
        </a:spcAft>
        <a:buFont typeface="Arial"/>
        <a:buChar char="•"/>
        <a:defRPr sz="2200" kern="1200" spc="-5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89995" y="5891870"/>
            <a:ext cx="2844800" cy="365125"/>
          </a:xfrm>
          <a:prstGeom prst="rect">
            <a:avLst/>
          </a:prstGeom>
        </p:spPr>
        <p:txBody>
          <a:bodyPr vert="horz" lIns="0" tIns="0" rIns="0" bIns="0" rtlCol="0" anchor="ctr"/>
          <a:lstStyle>
            <a:lvl1pPr algn="l">
              <a:defRPr sz="1000">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686094E-1228-2945-9B3C-CFB9E23442A3}" type="slidenum">
              <a:rPr kumimoji="0" lang="en-GB" sz="1000" b="0" i="0" u="none" strike="noStrike" kern="1200" cap="none" spc="0" normalizeH="0" baseline="0" noProof="0" smtClean="0">
                <a:ln>
                  <a:noFill/>
                </a:ln>
                <a:solidFill>
                  <a:srgbClr val="511E2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511E26"/>
              </a:solidFill>
              <a:effectLst/>
              <a:uLnTx/>
              <a:uFillTx/>
              <a:latin typeface="Arial"/>
              <a:ea typeface="+mn-ea"/>
              <a:cs typeface="+mn-cs"/>
            </a:endParaRPr>
          </a:p>
        </p:txBody>
      </p:sp>
      <p:sp>
        <p:nvSpPr>
          <p:cNvPr id="12" name="Footer Placeholder 11"/>
          <p:cNvSpPr>
            <a:spLocks noGrp="1"/>
          </p:cNvSpPr>
          <p:nvPr>
            <p:ph type="ftr" sz="quarter" idx="3"/>
          </p:nvPr>
        </p:nvSpPr>
        <p:spPr>
          <a:xfrm>
            <a:off x="512937" y="343340"/>
            <a:ext cx="5124225" cy="365125"/>
          </a:xfrm>
          <a:prstGeom prst="rect">
            <a:avLst/>
          </a:prstGeom>
        </p:spPr>
        <p:txBody>
          <a:bodyPr vert="horz" lIns="0" tIns="0" rIns="0" bIns="0" rtlCol="0" anchor="t" anchorCtr="0"/>
          <a:lstStyle>
            <a:lvl1pPr algn="l">
              <a:lnSpc>
                <a:spcPct val="100000"/>
              </a:lnSpc>
              <a:defRPr sz="1000" b="1">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smtClean="0">
                <a:ln>
                  <a:noFill/>
                </a:ln>
                <a:solidFill>
                  <a:srgbClr val="511E26"/>
                </a:solidFill>
                <a:effectLst/>
                <a:uLnTx/>
                <a:uFillTx/>
                <a:latin typeface="Arial"/>
                <a:ea typeface="+mn-ea"/>
                <a:cs typeface="+mn-cs"/>
              </a:rPr>
              <a:t>H1 Arial Bold 10/12pt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smtClean="0">
                <a:ln>
                  <a:noFill/>
                </a:ln>
                <a:solidFill>
                  <a:srgbClr val="511E26"/>
                </a:solidFill>
                <a:effectLst/>
                <a:uLnTx/>
                <a:uFillTx/>
                <a:latin typeface="Arial"/>
                <a:ea typeface="+mn-ea"/>
                <a:cs typeface="+mn-cs"/>
              </a:rPr>
              <a:t>H2 Arial Regular 10/12pt</a:t>
            </a:r>
            <a:endParaRPr kumimoji="0" lang="en-GB" sz="1000" b="0" i="0" u="none" strike="noStrike" kern="1200" cap="none" spc="0" normalizeH="0" baseline="0" noProof="0" dirty="0">
              <a:ln>
                <a:noFill/>
              </a:ln>
              <a:solidFill>
                <a:srgbClr val="511E26"/>
              </a:solidFill>
              <a:effectLst/>
              <a:uLnTx/>
              <a:uFillTx/>
              <a:latin typeface="Arial"/>
              <a:ea typeface="+mn-ea"/>
              <a:cs typeface="+mn-cs"/>
            </a:endParaRPr>
          </a:p>
        </p:txBody>
      </p:sp>
    </p:spTree>
    <p:extLst>
      <p:ext uri="{BB962C8B-B14F-4D97-AF65-F5344CB8AC3E}">
        <p14:creationId xmlns:p14="http://schemas.microsoft.com/office/powerpoint/2010/main" val="231114957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p:hf hdr="0" dt="0"/>
  <p:txStyles>
    <p:titleStyle>
      <a:lvl1pPr algn="l" defTabSz="457200" rtl="0" eaLnBrk="1" latinLnBrk="0" hangingPunct="1">
        <a:spcBef>
          <a:spcPct val="0"/>
        </a:spcBef>
        <a:buNone/>
        <a:defRPr sz="3000" kern="1200" spc="-50">
          <a:solidFill>
            <a:schemeClr val="tx2"/>
          </a:solidFill>
          <a:latin typeface="+mj-lt"/>
          <a:ea typeface="+mj-ea"/>
          <a:cs typeface="+mj-cs"/>
        </a:defRPr>
      </a:lvl1pPr>
    </p:titleStyle>
    <p:bodyStyle>
      <a:lvl1pPr marL="0" indent="0" algn="l" defTabSz="457200" rtl="0" eaLnBrk="1" latinLnBrk="0" hangingPunct="1">
        <a:lnSpc>
          <a:spcPts val="2400"/>
        </a:lnSpc>
        <a:spcBef>
          <a:spcPts val="0"/>
        </a:spcBef>
        <a:spcAft>
          <a:spcPts val="1000"/>
        </a:spcAft>
        <a:buFont typeface="Arial"/>
        <a:buNone/>
        <a:defRPr sz="2200" kern="1200" spc="-50">
          <a:solidFill>
            <a:schemeClr val="tx2"/>
          </a:solidFill>
          <a:latin typeface="+mn-lt"/>
          <a:ea typeface="+mn-ea"/>
          <a:cs typeface="+mn-cs"/>
        </a:defRPr>
      </a:lvl1pPr>
      <a:lvl2pPr marL="330200" indent="-330200" algn="l" defTabSz="457200" rtl="0" eaLnBrk="1" latinLnBrk="0" hangingPunct="1">
        <a:lnSpc>
          <a:spcPts val="2400"/>
        </a:lnSpc>
        <a:spcBef>
          <a:spcPts val="0"/>
        </a:spcBef>
        <a:spcAft>
          <a:spcPts val="1000"/>
        </a:spcAft>
        <a:buFont typeface="Arial"/>
        <a:buChar char="•"/>
        <a:defRPr sz="2200" kern="1200" spc="-50">
          <a:solidFill>
            <a:schemeClr val="tx2"/>
          </a:solidFill>
          <a:latin typeface="+mn-lt"/>
          <a:ea typeface="+mn-ea"/>
          <a:cs typeface="+mn-cs"/>
        </a:defRPr>
      </a:lvl2pPr>
      <a:lvl3pPr marL="658813" indent="-331200" algn="l" defTabSz="457200" rtl="0" eaLnBrk="1" latinLnBrk="0" hangingPunct="1">
        <a:lnSpc>
          <a:spcPts val="2400"/>
        </a:lnSpc>
        <a:spcBef>
          <a:spcPts val="0"/>
        </a:spcBef>
        <a:spcAft>
          <a:spcPts val="1000"/>
        </a:spcAft>
        <a:buFont typeface="Arial"/>
        <a:buChar char="•"/>
        <a:defRPr sz="2200" kern="1200" spc="-50">
          <a:solidFill>
            <a:schemeClr val="tx2"/>
          </a:solidFill>
          <a:latin typeface="+mn-lt"/>
          <a:ea typeface="+mn-ea"/>
          <a:cs typeface="+mn-cs"/>
        </a:defRPr>
      </a:lvl3pPr>
      <a:lvl4pPr marL="957263" indent="-331200" algn="l" defTabSz="457200" rtl="0" eaLnBrk="1" latinLnBrk="0" hangingPunct="1">
        <a:lnSpc>
          <a:spcPts val="2400"/>
        </a:lnSpc>
        <a:spcBef>
          <a:spcPts val="0"/>
        </a:spcBef>
        <a:spcAft>
          <a:spcPts val="1000"/>
        </a:spcAft>
        <a:buFont typeface="Arial"/>
        <a:buChar char="•"/>
        <a:tabLst/>
        <a:defRPr sz="2200" kern="1200" spc="-50">
          <a:solidFill>
            <a:schemeClr val="tx2"/>
          </a:solidFill>
          <a:latin typeface="+mn-lt"/>
          <a:ea typeface="+mn-ea"/>
          <a:cs typeface="+mn-cs"/>
        </a:defRPr>
      </a:lvl4pPr>
      <a:lvl5pPr marL="1254125" indent="-330200" algn="l" defTabSz="457200" rtl="0" eaLnBrk="1" latinLnBrk="0" hangingPunct="1">
        <a:lnSpc>
          <a:spcPts val="2400"/>
        </a:lnSpc>
        <a:spcBef>
          <a:spcPts val="0"/>
        </a:spcBef>
        <a:spcAft>
          <a:spcPts val="1000"/>
        </a:spcAft>
        <a:buFont typeface="Arial"/>
        <a:buChar char="•"/>
        <a:defRPr sz="2200" kern="1200" spc="-5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BEA76B-FF36-444F-A026-A6EF2F8340F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B4DED72-23EF-42CC-9A3D-8E2B96129EB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65246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hyperlink" Target="https://www.localenergy.scot/media/110660/local-energy-plan-guide-v1-final.pdf" TargetMode="External"/><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hyperlink" Target="https://www.localenergy.scot/what-is-local-energy/local-energy-plans/" TargetMode="Externa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0.xml"/><Relationship Id="rId6" Type="http://schemas.openxmlformats.org/officeDocument/2006/relationships/image" Target="../media/image34.png"/><Relationship Id="rId5" Type="http://schemas.openxmlformats.org/officeDocument/2006/relationships/hyperlink" Target="http://www.scotlandscensus.gov.uk/" TargetMode="Externa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7.png"/><Relationship Id="rId12"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microsoft.com/office/2007/relationships/hdphoto" Target="../media/hdphoto2.wdp"/><Relationship Id="rId11" Type="http://schemas.openxmlformats.org/officeDocument/2006/relationships/image" Target="../media/image39.png"/><Relationship Id="rId5" Type="http://schemas.openxmlformats.org/officeDocument/2006/relationships/image" Target="../media/image3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30.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http://www.communityenergyscotland.org.uk/community-energy-futures.asp"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5.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810001" y="5280846"/>
            <a:ext cx="10572000" cy="632273"/>
          </a:xfrm>
        </p:spPr>
        <p:txBody>
          <a:bodyPr>
            <a:noAutofit/>
          </a:bodyPr>
          <a:lstStyle/>
          <a:p>
            <a:r>
              <a:rPr lang="en-US" sz="3200" dirty="0" smtClean="0"/>
              <a:t>Making It Happen</a:t>
            </a:r>
            <a:endParaRPr lang="en-GB" sz="3200" dirty="0"/>
          </a:p>
        </p:txBody>
      </p:sp>
      <p:sp>
        <p:nvSpPr>
          <p:cNvPr id="6" name="Title 1"/>
          <p:cNvSpPr txBox="1">
            <a:spLocks/>
          </p:cNvSpPr>
          <p:nvPr/>
        </p:nvSpPr>
        <p:spPr>
          <a:xfrm>
            <a:off x="962401" y="1601547"/>
            <a:ext cx="10572000" cy="2971051"/>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EFEFE"/>
              </a:buClr>
              <a:buSzPts val="5400"/>
              <a:buFont typeface="Century Gothic"/>
              <a:buNone/>
              <a:defRPr sz="54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r>
              <a:rPr lang="en-GB" dirty="0" smtClean="0"/>
              <a:t>Community Energy Futures</a:t>
            </a:r>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3427" y="539920"/>
            <a:ext cx="2840974" cy="1061627"/>
          </a:xfrm>
          <a:prstGeom prst="rect">
            <a:avLst/>
          </a:prstGeom>
        </p:spPr>
      </p:pic>
    </p:spTree>
    <p:extLst>
      <p:ext uri="{BB962C8B-B14F-4D97-AF65-F5344CB8AC3E}">
        <p14:creationId xmlns:p14="http://schemas.microsoft.com/office/powerpoint/2010/main" val="2231428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DCE1-767D-4E2C-A4F5-F453C084BBA2}"/>
              </a:ext>
            </a:extLst>
          </p:cNvPr>
          <p:cNvSpPr>
            <a:spLocks noGrp="1"/>
          </p:cNvSpPr>
          <p:nvPr>
            <p:ph type="title"/>
          </p:nvPr>
        </p:nvSpPr>
        <p:spPr>
          <a:xfrm>
            <a:off x="1885951" y="322061"/>
            <a:ext cx="7306393" cy="778281"/>
          </a:xfrm>
        </p:spPr>
        <p:txBody>
          <a:bodyPr/>
          <a:lstStyle/>
          <a:p>
            <a:r>
              <a:rPr lang="en-GB" dirty="0"/>
              <a:t>Approaches to Local Area Planning</a:t>
            </a:r>
          </a:p>
        </p:txBody>
      </p:sp>
      <p:sp>
        <p:nvSpPr>
          <p:cNvPr id="4" name="Title 2">
            <a:extLst>
              <a:ext uri="{FF2B5EF4-FFF2-40B4-BE49-F238E27FC236}">
                <a16:creationId xmlns:a16="http://schemas.microsoft.com/office/drawing/2014/main" id="{0BF555A5-BB6B-4EC8-B11A-8578E5B774A8}"/>
              </a:ext>
            </a:extLst>
          </p:cNvPr>
          <p:cNvSpPr txBox="1">
            <a:spLocks/>
          </p:cNvSpPr>
          <p:nvPr/>
        </p:nvSpPr>
        <p:spPr>
          <a:xfrm>
            <a:off x="1887126" y="1324374"/>
            <a:ext cx="7924328" cy="936104"/>
          </a:xfrm>
          <a:prstGeom prst="rect">
            <a:avLst/>
          </a:prstGeom>
        </p:spPr>
        <p:txBody>
          <a:bodyPr/>
          <a:lstStyle>
            <a:lvl1pPr algn="l" defTabSz="457200" rtl="0" eaLnBrk="1" latinLnBrk="0" hangingPunct="1">
              <a:spcBef>
                <a:spcPct val="0"/>
              </a:spcBef>
              <a:buNone/>
              <a:defRPr sz="3000" kern="1200" spc="-50">
                <a:solidFill>
                  <a:srgbClr val="00B050"/>
                </a:solidFill>
                <a:latin typeface="+mj-lt"/>
                <a:ea typeface="+mj-ea"/>
                <a:cs typeface="+mj-cs"/>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GB" sz="2000" b="0" i="0" u="none" strike="noStrike" kern="1200" cap="none" spc="-50" normalizeH="0" baseline="0" noProof="0" dirty="0">
                <a:ln>
                  <a:noFill/>
                </a:ln>
                <a:solidFill>
                  <a:srgbClr val="39B54A"/>
                </a:solidFill>
                <a:effectLst/>
                <a:uLnTx/>
                <a:uFillTx/>
                <a:latin typeface="Arial"/>
                <a:ea typeface="+mj-ea"/>
                <a:cs typeface="+mj-cs"/>
              </a:rPr>
              <a:t>Scottish Government identify six stages to building an integrated plan:</a:t>
            </a:r>
          </a:p>
        </p:txBody>
      </p:sp>
      <p:graphicFrame>
        <p:nvGraphicFramePr>
          <p:cNvPr id="3" name="Table 4">
            <a:extLst>
              <a:ext uri="{FF2B5EF4-FFF2-40B4-BE49-F238E27FC236}">
                <a16:creationId xmlns:a16="http://schemas.microsoft.com/office/drawing/2014/main" id="{9946BA0D-00B4-413D-95DF-7CCC71BB2A4C}"/>
              </a:ext>
            </a:extLst>
          </p:cNvPr>
          <p:cNvGraphicFramePr>
            <a:graphicFrameLocks noGrp="1"/>
          </p:cNvGraphicFramePr>
          <p:nvPr>
            <p:extLst/>
          </p:nvPr>
        </p:nvGraphicFramePr>
        <p:xfrm>
          <a:off x="1991544" y="1988840"/>
          <a:ext cx="7924328" cy="3032760"/>
        </p:xfrm>
        <a:graphic>
          <a:graphicData uri="http://schemas.openxmlformats.org/drawingml/2006/table">
            <a:tbl>
              <a:tblPr firstRow="1" bandRow="1">
                <a:tableStyleId>{5C22544A-7EE6-4342-B048-85BDC9FD1C3A}</a:tableStyleId>
              </a:tblPr>
              <a:tblGrid>
                <a:gridCol w="498786">
                  <a:extLst>
                    <a:ext uri="{9D8B030D-6E8A-4147-A177-3AD203B41FA5}">
                      <a16:colId xmlns:a16="http://schemas.microsoft.com/office/drawing/2014/main" val="1067497163"/>
                    </a:ext>
                  </a:extLst>
                </a:gridCol>
                <a:gridCol w="7425542">
                  <a:extLst>
                    <a:ext uri="{9D8B030D-6E8A-4147-A177-3AD203B41FA5}">
                      <a16:colId xmlns:a16="http://schemas.microsoft.com/office/drawing/2014/main" val="2069517428"/>
                    </a:ext>
                  </a:extLst>
                </a:gridCol>
              </a:tblGrid>
              <a:tr h="370840">
                <a:tc>
                  <a:txBody>
                    <a:bodyPr/>
                    <a:lstStyle/>
                    <a:p>
                      <a:pPr algn="ctr"/>
                      <a:r>
                        <a:rPr lang="en-GB" b="0" dirty="0">
                          <a:solidFill>
                            <a:schemeClr val="tx1"/>
                          </a:solidFill>
                        </a:rPr>
                        <a:t>1</a:t>
                      </a:r>
                    </a:p>
                  </a:txBody>
                  <a:tcPr>
                    <a:solidFill>
                      <a:schemeClr val="bg1"/>
                    </a:solidFill>
                  </a:tcPr>
                </a:tc>
                <a:tc>
                  <a:txBody>
                    <a:bodyPr/>
                    <a:lstStyle/>
                    <a:p>
                      <a:r>
                        <a:rPr lang="en-GB" b="0" dirty="0">
                          <a:solidFill>
                            <a:schemeClr val="tx1"/>
                          </a:solidFill>
                        </a:rPr>
                        <a:t>Assessment of local &amp; national strategies and data availability</a:t>
                      </a:r>
                    </a:p>
                  </a:txBody>
                  <a:tcPr>
                    <a:solidFill>
                      <a:schemeClr val="bg1"/>
                    </a:solidFill>
                  </a:tcPr>
                </a:tc>
                <a:extLst>
                  <a:ext uri="{0D108BD9-81ED-4DB2-BD59-A6C34878D82A}">
                    <a16:rowId xmlns:a16="http://schemas.microsoft.com/office/drawing/2014/main" val="3187310455"/>
                  </a:ext>
                </a:extLst>
              </a:tr>
              <a:tr h="370840">
                <a:tc>
                  <a:txBody>
                    <a:bodyPr/>
                    <a:lstStyle/>
                    <a:p>
                      <a:pPr algn="ctr"/>
                      <a:r>
                        <a:rPr lang="en-GB" b="0" dirty="0">
                          <a:solidFill>
                            <a:schemeClr val="tx1"/>
                          </a:solidFill>
                        </a:rPr>
                        <a:t>2</a:t>
                      </a:r>
                    </a:p>
                  </a:txBody>
                  <a:tcPr>
                    <a:solidFill>
                      <a:schemeClr val="bg1"/>
                    </a:solidFill>
                  </a:tcPr>
                </a:tc>
                <a:tc>
                  <a:txBody>
                    <a:bodyPr/>
                    <a:lstStyle/>
                    <a:p>
                      <a:r>
                        <a:rPr lang="en-GB" b="0" dirty="0">
                          <a:solidFill>
                            <a:schemeClr val="tx1"/>
                          </a:solidFill>
                        </a:rPr>
                        <a:t>Area-wide assessment of existing energy resource through stakeholder engagement</a:t>
                      </a:r>
                    </a:p>
                  </a:txBody>
                  <a:tcPr>
                    <a:solidFill>
                      <a:schemeClr val="bg1"/>
                    </a:solidFill>
                  </a:tcPr>
                </a:tc>
                <a:extLst>
                  <a:ext uri="{0D108BD9-81ED-4DB2-BD59-A6C34878D82A}">
                    <a16:rowId xmlns:a16="http://schemas.microsoft.com/office/drawing/2014/main" val="3081304177"/>
                  </a:ext>
                </a:extLst>
              </a:tr>
              <a:tr h="370840">
                <a:tc>
                  <a:txBody>
                    <a:bodyPr/>
                    <a:lstStyle/>
                    <a:p>
                      <a:pPr algn="ctr"/>
                      <a:r>
                        <a:rPr lang="en-GB" b="0" dirty="0">
                          <a:solidFill>
                            <a:schemeClr val="tx1"/>
                          </a:solidFill>
                        </a:rPr>
                        <a:t>3</a:t>
                      </a:r>
                    </a:p>
                  </a:txBody>
                  <a:tcPr>
                    <a:solidFill>
                      <a:schemeClr val="bg1"/>
                    </a:solidFill>
                  </a:tcPr>
                </a:tc>
                <a:tc>
                  <a:txBody>
                    <a:bodyPr/>
                    <a:lstStyle/>
                    <a:p>
                      <a:r>
                        <a:rPr lang="en-GB" b="0" dirty="0">
                          <a:solidFill>
                            <a:schemeClr val="tx1"/>
                          </a:solidFill>
                        </a:rPr>
                        <a:t>Area-wide setting of future local energy targets</a:t>
                      </a:r>
                    </a:p>
                  </a:txBody>
                  <a:tcPr>
                    <a:solidFill>
                      <a:schemeClr val="bg1"/>
                    </a:solidFill>
                  </a:tcPr>
                </a:tc>
                <a:extLst>
                  <a:ext uri="{0D108BD9-81ED-4DB2-BD59-A6C34878D82A}">
                    <a16:rowId xmlns:a16="http://schemas.microsoft.com/office/drawing/2014/main" val="3092825125"/>
                  </a:ext>
                </a:extLst>
              </a:tr>
              <a:tr h="370840">
                <a:tc>
                  <a:txBody>
                    <a:bodyPr/>
                    <a:lstStyle/>
                    <a:p>
                      <a:pPr algn="ctr"/>
                      <a:r>
                        <a:rPr lang="en-GB" b="0" dirty="0">
                          <a:solidFill>
                            <a:schemeClr val="tx1"/>
                          </a:solidFill>
                        </a:rPr>
                        <a:t>4</a:t>
                      </a:r>
                    </a:p>
                  </a:txBody>
                  <a:tcPr>
                    <a:solidFill>
                      <a:schemeClr val="bg1"/>
                    </a:solidFill>
                  </a:tcPr>
                </a:tc>
                <a:tc>
                  <a:txBody>
                    <a:bodyPr/>
                    <a:lstStyle/>
                    <a:p>
                      <a:r>
                        <a:rPr lang="en-GB" b="0" dirty="0">
                          <a:solidFill>
                            <a:schemeClr val="tx1"/>
                          </a:solidFill>
                        </a:rPr>
                        <a:t>Socio-economic assessment of identified solutions</a:t>
                      </a:r>
                    </a:p>
                  </a:txBody>
                  <a:tcPr>
                    <a:solidFill>
                      <a:schemeClr val="bg1"/>
                    </a:solidFill>
                  </a:tcPr>
                </a:tc>
                <a:extLst>
                  <a:ext uri="{0D108BD9-81ED-4DB2-BD59-A6C34878D82A}">
                    <a16:rowId xmlns:a16="http://schemas.microsoft.com/office/drawing/2014/main" val="1636386815"/>
                  </a:ext>
                </a:extLst>
              </a:tr>
              <a:tr h="370840">
                <a:tc>
                  <a:txBody>
                    <a:bodyPr/>
                    <a:lstStyle/>
                    <a:p>
                      <a:pPr algn="ctr"/>
                      <a:r>
                        <a:rPr lang="en-GB" b="0" dirty="0">
                          <a:solidFill>
                            <a:schemeClr val="tx1"/>
                          </a:solidFill>
                        </a:rPr>
                        <a:t>5</a:t>
                      </a:r>
                    </a:p>
                  </a:txBody>
                  <a:tcPr>
                    <a:solidFill>
                      <a:schemeClr val="bg1"/>
                    </a:solidFill>
                  </a:tcPr>
                </a:tc>
                <a:tc>
                  <a:txBody>
                    <a:bodyPr/>
                    <a:lstStyle/>
                    <a:p>
                      <a:r>
                        <a:rPr lang="en-GB" b="0" dirty="0">
                          <a:solidFill>
                            <a:schemeClr val="tx1"/>
                          </a:solidFill>
                        </a:rPr>
                        <a:t>Local stakeholder engagement to inform selection of areas/prioritisation of opportunities</a:t>
                      </a:r>
                    </a:p>
                  </a:txBody>
                  <a:tcPr>
                    <a:solidFill>
                      <a:schemeClr val="bg1"/>
                    </a:solidFill>
                  </a:tcPr>
                </a:tc>
                <a:extLst>
                  <a:ext uri="{0D108BD9-81ED-4DB2-BD59-A6C34878D82A}">
                    <a16:rowId xmlns:a16="http://schemas.microsoft.com/office/drawing/2014/main" val="2886568516"/>
                  </a:ext>
                </a:extLst>
              </a:tr>
              <a:tr h="370840">
                <a:tc>
                  <a:txBody>
                    <a:bodyPr/>
                    <a:lstStyle/>
                    <a:p>
                      <a:pPr algn="ctr"/>
                      <a:r>
                        <a:rPr lang="en-GB" b="0" dirty="0">
                          <a:solidFill>
                            <a:schemeClr val="tx1"/>
                          </a:solidFill>
                        </a:rPr>
                        <a:t>6</a:t>
                      </a:r>
                    </a:p>
                  </a:txBody>
                  <a:tcPr>
                    <a:solidFill>
                      <a:schemeClr val="bg1"/>
                    </a:solidFill>
                  </a:tcPr>
                </a:tc>
                <a:tc>
                  <a:txBody>
                    <a:bodyPr/>
                    <a:lstStyle/>
                    <a:p>
                      <a:r>
                        <a:rPr lang="en-GB" b="0" dirty="0">
                          <a:solidFill>
                            <a:schemeClr val="tx1"/>
                          </a:solidFill>
                        </a:rPr>
                        <a:t>Costing &amp; phasing of delivery programmes in partnership with local stakeholders</a:t>
                      </a:r>
                    </a:p>
                  </a:txBody>
                  <a:tcPr>
                    <a:solidFill>
                      <a:schemeClr val="bg1"/>
                    </a:solidFill>
                  </a:tcPr>
                </a:tc>
                <a:extLst>
                  <a:ext uri="{0D108BD9-81ED-4DB2-BD59-A6C34878D82A}">
                    <a16:rowId xmlns:a16="http://schemas.microsoft.com/office/drawing/2014/main" val="1085982095"/>
                  </a:ext>
                </a:extLst>
              </a:tr>
            </a:tbl>
          </a:graphicData>
        </a:graphic>
      </p:graphicFrame>
      <p:sp>
        <p:nvSpPr>
          <p:cNvPr id="5" name="Slide Number Placeholder 3">
            <a:extLst>
              <a:ext uri="{FF2B5EF4-FFF2-40B4-BE49-F238E27FC236}">
                <a16:creationId xmlns:a16="http://schemas.microsoft.com/office/drawing/2014/main" id="{172558DE-C179-40B8-8B41-BC0CA939075C}"/>
              </a:ext>
            </a:extLst>
          </p:cNvPr>
          <p:cNvSpPr txBox="1">
            <a:spLocks/>
          </p:cNvSpPr>
          <p:nvPr/>
        </p:nvSpPr>
        <p:spPr>
          <a:xfrm>
            <a:off x="1559497" y="6597352"/>
            <a:ext cx="504056" cy="2364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B94EDB2-D1AD-4CC8-9623-AFA2EAECC4EE}" type="slidenum">
              <a:rPr kumimoji="0" lang="en-GB" sz="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87038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nvPr>
        </p:nvGraphicFramePr>
        <p:xfrm>
          <a:off x="2127310" y="4221089"/>
          <a:ext cx="5468601" cy="1523173"/>
        </p:xfrm>
        <a:graphic>
          <a:graphicData uri="http://schemas.openxmlformats.org/drawingml/2006/table">
            <a:tbl>
              <a:tblPr firstRow="1" firstCol="1" bandRow="1">
                <a:tableStyleId>{5C22544A-7EE6-4342-B048-85BDC9FD1C3A}</a:tableStyleId>
              </a:tblPr>
              <a:tblGrid>
                <a:gridCol w="1921400">
                  <a:extLst>
                    <a:ext uri="{9D8B030D-6E8A-4147-A177-3AD203B41FA5}">
                      <a16:colId xmlns:a16="http://schemas.microsoft.com/office/drawing/2014/main" val="20000"/>
                    </a:ext>
                  </a:extLst>
                </a:gridCol>
                <a:gridCol w="740945">
                  <a:extLst>
                    <a:ext uri="{9D8B030D-6E8A-4147-A177-3AD203B41FA5}">
                      <a16:colId xmlns:a16="http://schemas.microsoft.com/office/drawing/2014/main" val="20001"/>
                    </a:ext>
                  </a:extLst>
                </a:gridCol>
                <a:gridCol w="2806256">
                  <a:extLst>
                    <a:ext uri="{9D8B030D-6E8A-4147-A177-3AD203B41FA5}">
                      <a16:colId xmlns:a16="http://schemas.microsoft.com/office/drawing/2014/main" val="20002"/>
                    </a:ext>
                  </a:extLst>
                </a:gridCol>
              </a:tblGrid>
              <a:tr h="331074">
                <a:tc>
                  <a:txBody>
                    <a:bodyPr/>
                    <a:lstStyle/>
                    <a:p>
                      <a:pPr>
                        <a:lnSpc>
                          <a:spcPct val="100000"/>
                        </a:lnSpc>
                        <a:spcAft>
                          <a:spcPts val="0"/>
                        </a:spcAft>
                      </a:pPr>
                      <a:r>
                        <a:rPr lang="en-GB" sz="1800" b="1" kern="400" baseline="0" dirty="0">
                          <a:solidFill>
                            <a:schemeClr val="tx1"/>
                          </a:solidFill>
                          <a:effectLst/>
                          <a:latin typeface="+mn-lt"/>
                          <a:ea typeface="+mn-ea"/>
                          <a:cs typeface="+mn-cs"/>
                        </a:rPr>
                        <a:t>Location</a:t>
                      </a:r>
                      <a:endParaRPr lang="en-GB" sz="1800" b="1" kern="400" baseline="0" dirty="0">
                        <a:solidFill>
                          <a:schemeClr val="tx1"/>
                        </a:solidFill>
                        <a:effectLst/>
                        <a:latin typeface="+mn-lt"/>
                        <a:ea typeface="Calibri"/>
                        <a:cs typeface="Times New Roman"/>
                      </a:endParaRPr>
                    </a:p>
                  </a:txBody>
                  <a:tcPr marL="68580" marR="68580" marT="0" marB="0" anchor="b">
                    <a:noFill/>
                  </a:tcPr>
                </a:tc>
                <a:tc>
                  <a:txBody>
                    <a:bodyPr/>
                    <a:lstStyle/>
                    <a:p>
                      <a:pPr>
                        <a:lnSpc>
                          <a:spcPct val="100000"/>
                        </a:lnSpc>
                        <a:spcAft>
                          <a:spcPts val="0"/>
                        </a:spcAft>
                      </a:pPr>
                      <a:r>
                        <a:rPr lang="en-GB" sz="1800" b="1" kern="400" baseline="0" dirty="0">
                          <a:solidFill>
                            <a:schemeClr val="tx1"/>
                          </a:solidFill>
                          <a:effectLst/>
                          <a:latin typeface="+mn-lt"/>
                          <a:ea typeface="+mn-ea"/>
                          <a:cs typeface="+mn-cs"/>
                        </a:rPr>
                        <a:t>Pop</a:t>
                      </a:r>
                      <a:endParaRPr lang="en-GB" sz="1800" b="1" kern="400" baseline="0" dirty="0">
                        <a:solidFill>
                          <a:schemeClr val="tx1"/>
                        </a:solidFill>
                        <a:effectLst/>
                        <a:latin typeface="+mn-lt"/>
                        <a:ea typeface="Calibri"/>
                        <a:cs typeface="Times New Roman"/>
                      </a:endParaRPr>
                    </a:p>
                  </a:txBody>
                  <a:tcPr marL="68580" marR="68580" marT="0" marB="0" anchor="b">
                    <a:noFill/>
                  </a:tcPr>
                </a:tc>
                <a:tc>
                  <a:txBody>
                    <a:bodyPr/>
                    <a:lstStyle/>
                    <a:p>
                      <a:pPr>
                        <a:lnSpc>
                          <a:spcPct val="100000"/>
                        </a:lnSpc>
                        <a:spcAft>
                          <a:spcPts val="0"/>
                        </a:spcAft>
                      </a:pPr>
                      <a:r>
                        <a:rPr lang="en-GB" sz="1800" b="1" kern="400" baseline="0" dirty="0">
                          <a:solidFill>
                            <a:schemeClr val="tx1"/>
                          </a:solidFill>
                          <a:effectLst/>
                          <a:latin typeface="+mn-lt"/>
                          <a:ea typeface="+mn-ea"/>
                          <a:cs typeface="+mn-cs"/>
                        </a:rPr>
                        <a:t>SG Urban/Rural 8-fold</a:t>
                      </a:r>
                      <a:endParaRPr lang="en-GB" sz="1800" b="1" kern="400" baseline="0" dirty="0">
                        <a:solidFill>
                          <a:schemeClr val="tx1"/>
                        </a:solidFill>
                        <a:effectLst/>
                        <a:latin typeface="+mn-lt"/>
                        <a:ea typeface="Calibri"/>
                        <a:cs typeface="Times New Roman"/>
                      </a:endParaRPr>
                    </a:p>
                  </a:txBody>
                  <a:tcPr marL="68580" marR="68580" marT="0" marB="0" anchor="b">
                    <a:noFill/>
                  </a:tcPr>
                </a:tc>
                <a:extLst>
                  <a:ext uri="{0D108BD9-81ED-4DB2-BD59-A6C34878D82A}">
                    <a16:rowId xmlns:a16="http://schemas.microsoft.com/office/drawing/2014/main" val="10000"/>
                  </a:ext>
                </a:extLst>
              </a:tr>
              <a:tr h="297350">
                <a:tc>
                  <a:txBody>
                    <a:bodyPr/>
                    <a:lstStyle/>
                    <a:p>
                      <a:pPr>
                        <a:lnSpc>
                          <a:spcPct val="100000"/>
                        </a:lnSpc>
                        <a:spcAft>
                          <a:spcPts val="0"/>
                        </a:spcAft>
                      </a:pPr>
                      <a:r>
                        <a:rPr lang="en-GB" sz="1800" b="0" kern="400" baseline="0" dirty="0">
                          <a:solidFill>
                            <a:schemeClr val="tx1"/>
                          </a:solidFill>
                          <a:effectLst/>
                          <a:latin typeface="+mn-lt"/>
                        </a:rPr>
                        <a:t>Brae</a:t>
                      </a:r>
                    </a:p>
                  </a:txBody>
                  <a:tcPr marL="68580" marR="68580" marT="0" marB="0" anchor="b">
                    <a:noFill/>
                  </a:tcPr>
                </a:tc>
                <a:tc>
                  <a:txBody>
                    <a:bodyPr/>
                    <a:lstStyle/>
                    <a:p>
                      <a:pPr>
                        <a:lnSpc>
                          <a:spcPct val="100000"/>
                        </a:lnSpc>
                        <a:spcAft>
                          <a:spcPts val="0"/>
                        </a:spcAft>
                      </a:pPr>
                      <a:r>
                        <a:rPr lang="en-GB" sz="1800" b="0" kern="400" baseline="0" dirty="0">
                          <a:solidFill>
                            <a:schemeClr val="tx1"/>
                          </a:solidFill>
                          <a:effectLst/>
                          <a:latin typeface="+mn-lt"/>
                        </a:rPr>
                        <a:t>  700</a:t>
                      </a:r>
                    </a:p>
                  </a:txBody>
                  <a:tcPr marL="68580" marR="68580" marT="0" marB="0" anchor="b">
                    <a:noFill/>
                  </a:tcPr>
                </a:tc>
                <a:tc>
                  <a:txBody>
                    <a:bodyPr/>
                    <a:lstStyle/>
                    <a:p>
                      <a:pPr>
                        <a:lnSpc>
                          <a:spcPct val="100000"/>
                        </a:lnSpc>
                        <a:spcAft>
                          <a:spcPts val="0"/>
                        </a:spcAft>
                      </a:pPr>
                      <a:r>
                        <a:rPr lang="en-GB" sz="1800" b="0" kern="400" baseline="0" dirty="0">
                          <a:solidFill>
                            <a:schemeClr val="tx1"/>
                          </a:solidFill>
                          <a:effectLst/>
                          <a:latin typeface="+mn-lt"/>
                        </a:rPr>
                        <a:t>Very Remote Rural</a:t>
                      </a:r>
                      <a:endParaRPr lang="en-GB" sz="1800" b="0" kern="400" baseline="0" dirty="0">
                        <a:solidFill>
                          <a:schemeClr val="tx1"/>
                        </a:solidFill>
                        <a:effectLst/>
                        <a:latin typeface="+mn-lt"/>
                        <a:ea typeface="Calibri"/>
                        <a:cs typeface="Times New Roman"/>
                      </a:endParaRPr>
                    </a:p>
                  </a:txBody>
                  <a:tcPr marL="68580" marR="68580" marT="0" marB="0" anchor="b">
                    <a:noFill/>
                  </a:tcPr>
                </a:tc>
                <a:extLst>
                  <a:ext uri="{0D108BD9-81ED-4DB2-BD59-A6C34878D82A}">
                    <a16:rowId xmlns:a16="http://schemas.microsoft.com/office/drawing/2014/main" val="10001"/>
                  </a:ext>
                </a:extLst>
              </a:tr>
              <a:tr h="312213">
                <a:tc>
                  <a:txBody>
                    <a:bodyPr/>
                    <a:lstStyle/>
                    <a:p>
                      <a:pPr>
                        <a:lnSpc>
                          <a:spcPct val="100000"/>
                        </a:lnSpc>
                        <a:spcAft>
                          <a:spcPts val="0"/>
                        </a:spcAft>
                      </a:pPr>
                      <a:r>
                        <a:rPr lang="en-GB" sz="1800" b="0" kern="400" baseline="0" dirty="0">
                          <a:solidFill>
                            <a:schemeClr val="tx1"/>
                          </a:solidFill>
                          <a:effectLst/>
                          <a:latin typeface="+mn-lt"/>
                        </a:rPr>
                        <a:t>Drumnadrochit</a:t>
                      </a:r>
                      <a:endParaRPr lang="en-GB" sz="1800" b="0" kern="400" baseline="0" dirty="0">
                        <a:solidFill>
                          <a:schemeClr val="tx1"/>
                        </a:solidFill>
                        <a:effectLst/>
                        <a:latin typeface="+mn-lt"/>
                        <a:ea typeface="Calibri"/>
                        <a:cs typeface="Times New Roman"/>
                      </a:endParaRPr>
                    </a:p>
                  </a:txBody>
                  <a:tcPr marL="68580" marR="68580" marT="0" marB="0" anchor="b">
                    <a:noFill/>
                  </a:tcPr>
                </a:tc>
                <a:tc>
                  <a:txBody>
                    <a:bodyPr/>
                    <a:lstStyle/>
                    <a:p>
                      <a:pPr>
                        <a:lnSpc>
                          <a:spcPct val="100000"/>
                        </a:lnSpc>
                        <a:spcAft>
                          <a:spcPts val="0"/>
                        </a:spcAft>
                      </a:pPr>
                      <a:r>
                        <a:rPr lang="en-GB" sz="1800" b="0" kern="400" baseline="0" dirty="0">
                          <a:solidFill>
                            <a:schemeClr val="tx1"/>
                          </a:solidFill>
                          <a:effectLst/>
                          <a:latin typeface="+mn-lt"/>
                          <a:ea typeface="Calibri"/>
                          <a:cs typeface="Times New Roman"/>
                        </a:rPr>
                        <a:t>1700</a:t>
                      </a:r>
                    </a:p>
                  </a:txBody>
                  <a:tcPr marL="68580" marR="68580" marT="0" marB="0" anchor="b">
                    <a:noFill/>
                  </a:tcPr>
                </a:tc>
                <a:tc>
                  <a:txBody>
                    <a:bodyPr/>
                    <a:lstStyle/>
                    <a:p>
                      <a:pPr>
                        <a:lnSpc>
                          <a:spcPct val="100000"/>
                        </a:lnSpc>
                        <a:spcAft>
                          <a:spcPts val="0"/>
                        </a:spcAft>
                      </a:pPr>
                      <a:r>
                        <a:rPr lang="en-GB" sz="1800" b="0" kern="400" baseline="0" dirty="0">
                          <a:solidFill>
                            <a:schemeClr val="tx1"/>
                          </a:solidFill>
                          <a:effectLst/>
                          <a:latin typeface="+mn-lt"/>
                        </a:rPr>
                        <a:t>Accessible Rural</a:t>
                      </a:r>
                      <a:endParaRPr lang="en-GB" sz="1800" b="0" kern="400" baseline="0" dirty="0">
                        <a:solidFill>
                          <a:schemeClr val="tx1"/>
                        </a:solidFill>
                        <a:effectLst/>
                        <a:latin typeface="+mn-lt"/>
                        <a:ea typeface="Calibri"/>
                        <a:cs typeface="Times New Roman"/>
                      </a:endParaRPr>
                    </a:p>
                  </a:txBody>
                  <a:tcPr marL="68580" marR="68580" marT="0" marB="0" anchor="b">
                    <a:noFill/>
                  </a:tcPr>
                </a:tc>
                <a:extLst>
                  <a:ext uri="{0D108BD9-81ED-4DB2-BD59-A6C34878D82A}">
                    <a16:rowId xmlns:a16="http://schemas.microsoft.com/office/drawing/2014/main" val="10002"/>
                  </a:ext>
                </a:extLst>
              </a:tr>
              <a:tr h="308216">
                <a:tc>
                  <a:txBody>
                    <a:bodyPr/>
                    <a:lstStyle/>
                    <a:p>
                      <a:pPr>
                        <a:lnSpc>
                          <a:spcPct val="100000"/>
                        </a:lnSpc>
                        <a:spcAft>
                          <a:spcPts val="0"/>
                        </a:spcAft>
                      </a:pPr>
                      <a:r>
                        <a:rPr lang="en-GB" sz="1800" b="0" kern="400" baseline="0" dirty="0">
                          <a:solidFill>
                            <a:schemeClr val="tx1"/>
                          </a:solidFill>
                          <a:effectLst/>
                          <a:latin typeface="+mn-lt"/>
                        </a:rPr>
                        <a:t>Barra &amp; Vatersay</a:t>
                      </a:r>
                      <a:endParaRPr lang="en-GB" sz="1800" b="0" kern="400" baseline="0" dirty="0">
                        <a:solidFill>
                          <a:schemeClr val="tx1"/>
                        </a:solidFill>
                        <a:effectLst/>
                        <a:latin typeface="+mn-lt"/>
                        <a:ea typeface="Calibri"/>
                        <a:cs typeface="Times New Roman"/>
                      </a:endParaRPr>
                    </a:p>
                  </a:txBody>
                  <a:tcPr marL="68580" marR="68580" marT="0" marB="0" anchor="b">
                    <a:noFill/>
                  </a:tcPr>
                </a:tc>
                <a:tc>
                  <a:txBody>
                    <a:bodyPr/>
                    <a:lstStyle/>
                    <a:p>
                      <a:pPr>
                        <a:lnSpc>
                          <a:spcPct val="100000"/>
                        </a:lnSpc>
                        <a:spcAft>
                          <a:spcPts val="0"/>
                        </a:spcAft>
                      </a:pPr>
                      <a:r>
                        <a:rPr lang="en-GB" sz="1800" b="0" kern="400" baseline="0" dirty="0">
                          <a:solidFill>
                            <a:schemeClr val="tx1"/>
                          </a:solidFill>
                          <a:effectLst/>
                          <a:latin typeface="+mn-lt"/>
                          <a:ea typeface="Calibri"/>
                          <a:cs typeface="Times New Roman"/>
                        </a:rPr>
                        <a:t>1300</a:t>
                      </a:r>
                    </a:p>
                  </a:txBody>
                  <a:tcPr marL="68580" marR="68580" marT="0" marB="0" anchor="b">
                    <a:noFill/>
                  </a:tcPr>
                </a:tc>
                <a:tc>
                  <a:txBody>
                    <a:bodyPr/>
                    <a:lstStyle/>
                    <a:p>
                      <a:pPr>
                        <a:lnSpc>
                          <a:spcPct val="100000"/>
                        </a:lnSpc>
                        <a:spcAft>
                          <a:spcPts val="0"/>
                        </a:spcAft>
                      </a:pPr>
                      <a:r>
                        <a:rPr lang="en-GB" sz="1800" b="0" kern="400" baseline="0" dirty="0">
                          <a:solidFill>
                            <a:schemeClr val="tx1"/>
                          </a:solidFill>
                          <a:effectLst/>
                          <a:latin typeface="+mn-lt"/>
                        </a:rPr>
                        <a:t>Very Remote Rural</a:t>
                      </a:r>
                      <a:endParaRPr lang="en-GB" sz="1800" b="0" kern="400" baseline="0" dirty="0">
                        <a:solidFill>
                          <a:schemeClr val="tx1"/>
                        </a:solidFill>
                        <a:effectLst/>
                        <a:latin typeface="+mn-lt"/>
                        <a:ea typeface="Calibri"/>
                        <a:cs typeface="Times New Roman"/>
                      </a:endParaRPr>
                    </a:p>
                  </a:txBody>
                  <a:tcPr marL="68580" marR="68580" marT="0" marB="0" anchor="b">
                    <a:noFill/>
                  </a:tcPr>
                </a:tc>
                <a:extLst>
                  <a:ext uri="{0D108BD9-81ED-4DB2-BD59-A6C34878D82A}">
                    <a16:rowId xmlns:a16="http://schemas.microsoft.com/office/drawing/2014/main" val="10003"/>
                  </a:ext>
                </a:extLst>
              </a:tr>
              <a:tr h="47291">
                <a:tc>
                  <a:txBody>
                    <a:bodyPr/>
                    <a:lstStyle/>
                    <a:p>
                      <a:pPr>
                        <a:lnSpc>
                          <a:spcPct val="100000"/>
                        </a:lnSpc>
                        <a:spcAft>
                          <a:spcPts val="0"/>
                        </a:spcAft>
                      </a:pPr>
                      <a:r>
                        <a:rPr lang="en-GB" sz="1800" b="0" kern="400" baseline="0" dirty="0">
                          <a:solidFill>
                            <a:schemeClr val="tx1"/>
                          </a:solidFill>
                          <a:effectLst/>
                          <a:latin typeface="+mn-lt"/>
                          <a:ea typeface="Calibri"/>
                          <a:cs typeface="Times New Roman"/>
                        </a:rPr>
                        <a:t>Oban</a:t>
                      </a:r>
                    </a:p>
                  </a:txBody>
                  <a:tcPr marL="68580" marR="68580" marT="0" marB="0" anchor="b">
                    <a:noFill/>
                  </a:tcPr>
                </a:tc>
                <a:tc>
                  <a:txBody>
                    <a:bodyPr/>
                    <a:lstStyle/>
                    <a:p>
                      <a:pPr>
                        <a:lnSpc>
                          <a:spcPct val="100000"/>
                        </a:lnSpc>
                        <a:spcAft>
                          <a:spcPts val="0"/>
                        </a:spcAft>
                      </a:pPr>
                      <a:r>
                        <a:rPr lang="en-GB" sz="1800" b="0" kern="400" baseline="0" dirty="0">
                          <a:solidFill>
                            <a:schemeClr val="tx1"/>
                          </a:solidFill>
                          <a:effectLst/>
                          <a:latin typeface="+mn-lt"/>
                          <a:ea typeface="Calibri"/>
                          <a:cs typeface="Times New Roman"/>
                        </a:rPr>
                        <a:t>8600</a:t>
                      </a:r>
                    </a:p>
                  </a:txBody>
                  <a:tcPr marL="68580" marR="68580" marT="0" marB="0" anchor="b">
                    <a:noFill/>
                  </a:tcPr>
                </a:tc>
                <a:tc>
                  <a:txBody>
                    <a:bodyPr/>
                    <a:lstStyle/>
                    <a:p>
                      <a:pPr>
                        <a:lnSpc>
                          <a:spcPct val="100000"/>
                        </a:lnSpc>
                        <a:spcAft>
                          <a:spcPts val="0"/>
                        </a:spcAft>
                      </a:pPr>
                      <a:r>
                        <a:rPr lang="en-GB" sz="1800" b="0" kern="400" baseline="0" dirty="0">
                          <a:solidFill>
                            <a:schemeClr val="tx1"/>
                          </a:solidFill>
                          <a:effectLst/>
                          <a:latin typeface="+mn-lt"/>
                          <a:ea typeface="Calibri"/>
                          <a:cs typeface="Times New Roman"/>
                        </a:rPr>
                        <a:t>Very Remote Small Town</a:t>
                      </a:r>
                    </a:p>
                  </a:txBody>
                  <a:tcPr marL="68580" marR="68580" marT="0" marB="0" anchor="b">
                    <a:noFill/>
                  </a:tcPr>
                </a:tc>
                <a:extLst>
                  <a:ext uri="{0D108BD9-81ED-4DB2-BD59-A6C34878D82A}">
                    <a16:rowId xmlns:a16="http://schemas.microsoft.com/office/drawing/2014/main" val="2439008154"/>
                  </a:ext>
                </a:extLst>
              </a:tr>
            </a:tbl>
          </a:graphicData>
        </a:graphic>
      </p:graphicFrame>
      <p:sp>
        <p:nvSpPr>
          <p:cNvPr id="3" name="Rectangle 2"/>
          <p:cNvSpPr/>
          <p:nvPr/>
        </p:nvSpPr>
        <p:spPr>
          <a:xfrm>
            <a:off x="1919536" y="1052740"/>
            <a:ext cx="8208912" cy="4969723"/>
          </a:xfrm>
          <a:prstGeom prst="rect">
            <a:avLst/>
          </a:prstGeom>
        </p:spPr>
        <p:txBody>
          <a:bodyPr/>
          <a:lstStyle/>
          <a:p>
            <a:pPr marL="0" marR="0" lvl="0" indent="0" algn="l" defTabSz="457200" rtl="0" eaLnBrk="1" fontAlgn="auto" latinLnBrk="0" hangingPunct="1">
              <a:lnSpc>
                <a:spcPct val="150000"/>
              </a:lnSpc>
              <a:spcBef>
                <a:spcPts val="0"/>
              </a:spcBef>
              <a:spcAft>
                <a:spcPts val="1000"/>
              </a:spcAft>
              <a:buClrTx/>
              <a:buSzTx/>
              <a:buFontTx/>
              <a:buNone/>
              <a:tabLst/>
              <a:defRPr/>
            </a:pPr>
            <a:endParaRPr kumimoji="0" lang="en-GB" sz="1200" b="0" i="0" u="none" strike="noStrike" kern="1200" cap="none" spc="-50" normalizeH="0" baseline="0" noProof="0" dirty="0">
              <a:ln>
                <a:noFill/>
              </a:ln>
              <a:solidFill>
                <a:srgbClr val="F79646">
                  <a:lumMod val="60000"/>
                  <a:lumOff val="40000"/>
                </a:srgbClr>
              </a:solidFill>
              <a:effectLst/>
              <a:uLnTx/>
              <a:uFillTx/>
              <a:latin typeface="Arial"/>
              <a:ea typeface="+mn-ea"/>
              <a:cs typeface="Arial" charset="0"/>
            </a:endParaRPr>
          </a:p>
          <a:p>
            <a:pPr marL="457200" marR="0" lvl="0" indent="-457200" algn="l" defTabSz="457200" rtl="0" eaLnBrk="1" fontAlgn="auto" latinLnBrk="0" hangingPunct="1">
              <a:lnSpc>
                <a:spcPct val="150000"/>
              </a:lnSpc>
              <a:spcBef>
                <a:spcPts val="0"/>
              </a:spcBef>
              <a:spcAft>
                <a:spcPts val="1000"/>
              </a:spcAft>
              <a:buClrTx/>
              <a:buSzTx/>
              <a:buFont typeface="+mj-lt"/>
              <a:buAutoNum type="arabicPeriod"/>
              <a:tabLst/>
              <a:defRPr/>
            </a:pPr>
            <a:endParaRPr kumimoji="0" lang="en-GB" sz="2400" b="1" i="0" u="none" strike="noStrike" kern="1200" cap="none" spc="0" normalizeH="0" baseline="0" noProof="0" dirty="0">
              <a:ln>
                <a:noFill/>
              </a:ln>
              <a:solidFill>
                <a:srgbClr val="00B050"/>
              </a:solidFill>
              <a:effectLst/>
              <a:uLnTx/>
              <a:uFillTx/>
              <a:latin typeface="Arial"/>
              <a:ea typeface="+mn-ea"/>
              <a:cs typeface="+mn-cs"/>
            </a:endParaRPr>
          </a:p>
        </p:txBody>
      </p:sp>
      <p:sp>
        <p:nvSpPr>
          <p:cNvPr id="7" name="Title 1"/>
          <p:cNvSpPr>
            <a:spLocks noGrp="1"/>
          </p:cNvSpPr>
          <p:nvPr>
            <p:ph type="title"/>
          </p:nvPr>
        </p:nvSpPr>
        <p:spPr>
          <a:xfrm>
            <a:off x="1885951" y="322151"/>
            <a:ext cx="7374164" cy="778281"/>
          </a:xfrm>
        </p:spPr>
        <p:txBody>
          <a:bodyPr/>
          <a:lstStyle/>
          <a:p>
            <a:r>
              <a:rPr lang="en-GB" sz="2800" dirty="0">
                <a:solidFill>
                  <a:srgbClr val="39B54A"/>
                </a:solidFill>
              </a:rPr>
              <a:t>Community-led Local Energy Plans</a:t>
            </a:r>
          </a:p>
        </p:txBody>
      </p:sp>
      <p:sp>
        <p:nvSpPr>
          <p:cNvPr id="8" name="Rectangle 7"/>
          <p:cNvSpPr/>
          <p:nvPr/>
        </p:nvSpPr>
        <p:spPr>
          <a:xfrm>
            <a:off x="1885951" y="1030704"/>
            <a:ext cx="8208912" cy="1000274"/>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COBEN: Delivering </a:t>
            </a:r>
            <a:r>
              <a:rPr kumimoji="0" lang="en-GB" sz="1800" b="1" i="0" u="none" strike="noStrike" kern="1200" cap="none" spc="0" normalizeH="0" baseline="0" noProof="0" dirty="0">
                <a:ln>
                  <a:noFill/>
                </a:ln>
                <a:solidFill>
                  <a:prstClr val="black"/>
                </a:solidFill>
                <a:effectLst/>
                <a:uLnTx/>
                <a:uFillTx/>
                <a:latin typeface="Arial"/>
                <a:ea typeface="+mn-ea"/>
                <a:cs typeface="+mn-cs"/>
              </a:rPr>
              <a:t>CO</a:t>
            </a:r>
            <a:r>
              <a:rPr kumimoji="0" lang="en-GB" sz="1800" b="0" i="0" u="none" strike="noStrike" kern="1200" cap="none" spc="0" normalizeH="0" baseline="0" noProof="0" dirty="0">
                <a:ln>
                  <a:noFill/>
                </a:ln>
                <a:solidFill>
                  <a:prstClr val="black"/>
                </a:solidFill>
                <a:effectLst/>
                <a:uLnTx/>
                <a:uFillTx/>
                <a:latin typeface="Arial"/>
                <a:ea typeface="+mn-ea"/>
                <a:cs typeface="+mn-cs"/>
              </a:rPr>
              <a:t>mmunity </a:t>
            </a:r>
            <a:r>
              <a:rPr kumimoji="0" lang="en-GB" sz="1800" b="1" i="0" u="none" strike="noStrike" kern="1200" cap="none" spc="0" normalizeH="0" baseline="0" noProof="0" dirty="0">
                <a:ln>
                  <a:noFill/>
                </a:ln>
                <a:solidFill>
                  <a:prstClr val="black"/>
                </a:solidFill>
                <a:effectLst/>
                <a:uLnTx/>
                <a:uFillTx/>
                <a:latin typeface="Arial"/>
                <a:ea typeface="+mn-ea"/>
                <a:cs typeface="+mn-cs"/>
              </a:rPr>
              <a:t>BEN</a:t>
            </a:r>
            <a:r>
              <a:rPr kumimoji="0" lang="en-GB" sz="1800" b="0" i="0" u="none" strike="noStrike" kern="1200" cap="none" spc="0" normalizeH="0" baseline="0" noProof="0" dirty="0">
                <a:ln>
                  <a:noFill/>
                </a:ln>
                <a:solidFill>
                  <a:prstClr val="black"/>
                </a:solidFill>
                <a:effectLst/>
                <a:uLnTx/>
                <a:uFillTx/>
                <a:latin typeface="Arial"/>
                <a:ea typeface="+mn-ea"/>
                <a:cs typeface="+mn-cs"/>
              </a:rPr>
              <a:t>efits of Civic Energy</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EU Interreg North Sea Region funded pilot with 50% match funded by Scottish Government: Nov 2016 – Mar 2020</a:t>
            </a:r>
          </a:p>
        </p:txBody>
      </p:sp>
      <p:pic>
        <p:nvPicPr>
          <p:cNvPr id="3074" name="Picture 2" descr="C:\Users\rijones\Documents\COBEN New\Location data\COBEN Pilot Locations - no tit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0176" y="2183134"/>
            <a:ext cx="2596244" cy="355012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738994" y="2102366"/>
            <a:ext cx="5794225" cy="1969770"/>
          </a:xfrm>
          <a:prstGeom prst="rect">
            <a:avLst/>
          </a:prstGeom>
        </p:spPr>
        <p:txBody>
          <a:bodyPr wrap="square">
            <a:spAutoFit/>
          </a:bodyPr>
          <a:lstStyle/>
          <a:p>
            <a:pPr marL="155968" marR="0" lvl="2"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Pilot across 4 locations in Highlands and Islands to:</a:t>
            </a:r>
            <a:br>
              <a:rPr kumimoji="0" lang="en-GB" sz="1800" b="0" i="0" u="none" strike="noStrike" kern="1200" cap="none" spc="0" normalizeH="0" baseline="0" noProof="0" dirty="0">
                <a:ln>
                  <a:noFill/>
                </a:ln>
                <a:solidFill>
                  <a:prstClr val="black"/>
                </a:solidFill>
                <a:effectLst/>
                <a:uLnTx/>
                <a:uFillTx/>
                <a:latin typeface="Arial"/>
                <a:ea typeface="+mn-ea"/>
                <a:cs typeface="+mn-cs"/>
              </a:rPr>
            </a:br>
            <a:r>
              <a:rPr kumimoji="0" lang="en-GB" sz="700" b="0" i="0" u="none" strike="noStrike" kern="1200" cap="none" spc="0" normalizeH="0" baseline="0" noProof="0" dirty="0">
                <a:ln>
                  <a:noFill/>
                </a:ln>
                <a:solidFill>
                  <a:prstClr val="black"/>
                </a:solidFill>
                <a:effectLst/>
                <a:uLnTx/>
                <a:uFillTx/>
                <a:latin typeface="Arial"/>
                <a:ea typeface="+mn-ea"/>
                <a:cs typeface="+mn-cs"/>
              </a:rPr>
              <a:t>  </a:t>
            </a:r>
          </a:p>
          <a:p>
            <a:pPr marL="498868"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provide </a:t>
            </a:r>
            <a:r>
              <a:rPr kumimoji="0" lang="en-GB" sz="1800" b="1" i="0" u="none" strike="noStrike" kern="1200" cap="none" spc="0" normalizeH="0" baseline="0" noProof="0" dirty="0">
                <a:ln>
                  <a:noFill/>
                </a:ln>
                <a:solidFill>
                  <a:prstClr val="black"/>
                </a:solidFill>
                <a:effectLst/>
                <a:uLnTx/>
                <a:uFillTx/>
                <a:latin typeface="Arial"/>
                <a:ea typeface="+mn-ea"/>
                <a:cs typeface="+mn-cs"/>
              </a:rPr>
              <a:t>an evidence base </a:t>
            </a:r>
            <a:r>
              <a:rPr kumimoji="0" lang="en-GB" sz="1800" b="0" i="0" u="none" strike="noStrike" kern="1200" cap="none" spc="0" normalizeH="0" baseline="0" noProof="0" dirty="0">
                <a:ln>
                  <a:noFill/>
                </a:ln>
                <a:solidFill>
                  <a:prstClr val="black"/>
                </a:solidFill>
                <a:effectLst/>
                <a:uLnTx/>
                <a:uFillTx/>
                <a:latin typeface="Arial"/>
                <a:ea typeface="+mn-ea"/>
                <a:cs typeface="+mn-cs"/>
              </a:rPr>
              <a:t>which demonstrates the benefits of community-led local energy planning</a:t>
            </a:r>
          </a:p>
          <a:p>
            <a:pPr marL="155968" marR="0" lvl="2"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Arial"/>
                <a:ea typeface="+mn-ea"/>
                <a:cs typeface="+mn-cs"/>
              </a:rPr>
              <a:t> </a:t>
            </a:r>
          </a:p>
          <a:p>
            <a:pPr marL="498868"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develop a consistent and flexible methodology </a:t>
            </a:r>
            <a:r>
              <a:rPr kumimoji="0" lang="en-GB" sz="1800" b="1" i="0" u="none" strike="noStrike" kern="1200" cap="none" spc="0" normalizeH="0" baseline="0" noProof="0" dirty="0">
                <a:ln>
                  <a:noFill/>
                </a:ln>
                <a:solidFill>
                  <a:prstClr val="black"/>
                </a:solidFill>
                <a:effectLst/>
                <a:uLnTx/>
                <a:uFillTx/>
                <a:latin typeface="Arial"/>
                <a:ea typeface="+mn-ea"/>
                <a:cs typeface="+mn-cs"/>
              </a:rPr>
              <a:t>that can be replicated </a:t>
            </a:r>
            <a:r>
              <a:rPr kumimoji="0" lang="en-GB" sz="1800" b="0" i="0" u="none" strike="noStrike" kern="1200" cap="none" spc="0" normalizeH="0" baseline="0" noProof="0" dirty="0">
                <a:ln>
                  <a:noFill/>
                </a:ln>
                <a:solidFill>
                  <a:prstClr val="black"/>
                </a:solidFill>
                <a:effectLst/>
                <a:uLnTx/>
                <a:uFillTx/>
                <a:latin typeface="Arial"/>
                <a:ea typeface="+mn-ea"/>
                <a:cs typeface="+mn-cs"/>
              </a:rPr>
              <a:t>and toolkit to support this</a:t>
            </a:r>
          </a:p>
        </p:txBody>
      </p:sp>
      <p:sp>
        <p:nvSpPr>
          <p:cNvPr id="11" name="Slide Number Placeholder 3"/>
          <p:cNvSpPr txBox="1">
            <a:spLocks/>
          </p:cNvSpPr>
          <p:nvPr/>
        </p:nvSpPr>
        <p:spPr>
          <a:xfrm>
            <a:off x="1559497" y="6597352"/>
            <a:ext cx="504056" cy="2364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B94EDB2-D1AD-4CC8-9623-AFA2EAECC4EE}" type="slidenum">
              <a:rPr kumimoji="0" lang="en-GB" sz="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30643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5951" y="322061"/>
            <a:ext cx="7378401" cy="778281"/>
          </a:xfrm>
        </p:spPr>
        <p:txBody>
          <a:bodyPr/>
          <a:lstStyle/>
          <a:p>
            <a:pPr>
              <a:spcBef>
                <a:spcPts val="1200"/>
              </a:spcBef>
            </a:pPr>
            <a:r>
              <a:rPr lang="en-GB" sz="2800" dirty="0">
                <a:solidFill>
                  <a:srgbClr val="39B54A"/>
                </a:solidFill>
              </a:rPr>
              <a:t>Community-led LEPs provide an opportunity to: </a:t>
            </a:r>
          </a:p>
        </p:txBody>
      </p:sp>
      <p:sp>
        <p:nvSpPr>
          <p:cNvPr id="8" name="TextBox 7"/>
          <p:cNvSpPr txBox="1"/>
          <p:nvPr/>
        </p:nvSpPr>
        <p:spPr>
          <a:xfrm>
            <a:off x="2135560" y="1543868"/>
            <a:ext cx="8136904" cy="393954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understand energy use and tackle wider issues around fuel poverty, economic development, capacity building, etc.</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identify projects that respond to local community and energy system priorities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provide an evidence base to take forward energy projects with a community and energy system mandate</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demonstrate a shared community voice</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add value to local development strategies such as:</a:t>
            </a:r>
            <a:br>
              <a:rPr kumimoji="0" lang="en-GB" sz="2000" b="0" i="0" u="none" strike="noStrike" kern="1200" cap="none" spc="0" normalizeH="0" baseline="0" noProof="0" dirty="0">
                <a:ln>
                  <a:noFill/>
                </a:ln>
                <a:solidFill>
                  <a:prstClr val="black"/>
                </a:solidFill>
                <a:effectLst/>
                <a:uLnTx/>
                <a:uFillTx/>
                <a:latin typeface="Arial"/>
                <a:ea typeface="+mn-ea"/>
                <a:cs typeface="+mn-cs"/>
              </a:rPr>
            </a:br>
            <a:r>
              <a:rPr kumimoji="0" lang="en-GB" sz="200" b="0" i="0" u="none" strike="noStrike" kern="1200" cap="none" spc="0" normalizeH="0" baseline="0" noProof="0" dirty="0">
                <a:ln>
                  <a:noFill/>
                </a:ln>
                <a:solidFill>
                  <a:prstClr val="black"/>
                </a:solidFill>
                <a:effectLst/>
                <a:uLnTx/>
                <a:uFillTx/>
                <a:latin typeface="Arial"/>
                <a:ea typeface="+mn-ea"/>
                <a:cs typeface="+mn-cs"/>
              </a:rPr>
              <a:t>  </a:t>
            </a:r>
            <a:r>
              <a:rPr kumimoji="0" lang="en-GB" sz="2000" b="0" i="0" u="none" strike="noStrike" kern="1200" cap="none" spc="0" normalizeH="0" baseline="0" noProof="0" dirty="0">
                <a:ln>
                  <a:noFill/>
                </a:ln>
                <a:solidFill>
                  <a:prstClr val="black"/>
                </a:solidFill>
                <a:effectLst/>
                <a:uLnTx/>
                <a:uFillTx/>
                <a:latin typeface="Arial"/>
                <a:ea typeface="+mn-ea"/>
                <a:cs typeface="+mn-cs"/>
              </a:rPr>
              <a:t/>
            </a:r>
            <a:br>
              <a:rPr kumimoji="0" lang="en-GB" sz="2000" b="0" i="0" u="none" strike="noStrike" kern="1200" cap="none" spc="0" normalizeH="0" baseline="0" noProof="0" dirty="0">
                <a:ln>
                  <a:noFill/>
                </a:ln>
                <a:solidFill>
                  <a:prstClr val="black"/>
                </a:solidFill>
                <a:effectLst/>
                <a:uLnTx/>
                <a:uFillTx/>
                <a:latin typeface="Arial"/>
                <a:ea typeface="+mn-ea"/>
                <a:cs typeface="+mn-cs"/>
              </a:rPr>
            </a:br>
            <a:r>
              <a:rPr kumimoji="0" lang="en-GB" sz="1600" b="0" i="0" u="none" strike="noStrike" kern="1200" cap="none" spc="0" normalizeH="0" baseline="0" noProof="0" dirty="0">
                <a:ln>
                  <a:noFill/>
                </a:ln>
                <a:solidFill>
                  <a:prstClr val="black"/>
                </a:solidFill>
                <a:effectLst/>
                <a:uLnTx/>
                <a:uFillTx/>
                <a:latin typeface="Arial"/>
                <a:ea typeface="+mn-ea"/>
                <a:cs typeface="+mn-cs"/>
              </a:rPr>
              <a:t>- Local Heat and Energy Efficiency Strategies (LHEES)</a:t>
            </a:r>
            <a:br>
              <a:rPr kumimoji="0" lang="en-GB" sz="1600" b="0" i="0" u="none" strike="noStrike" kern="1200" cap="none" spc="0" normalizeH="0" baseline="0" noProof="0" dirty="0">
                <a:ln>
                  <a:noFill/>
                </a:ln>
                <a:solidFill>
                  <a:prstClr val="black"/>
                </a:solidFill>
                <a:effectLst/>
                <a:uLnTx/>
                <a:uFillTx/>
                <a:latin typeface="Arial"/>
                <a:ea typeface="+mn-ea"/>
                <a:cs typeface="+mn-cs"/>
              </a:rPr>
            </a:br>
            <a:r>
              <a:rPr kumimoji="0" lang="en-GB" sz="1600" b="0" i="0" u="none" strike="noStrike" kern="1200" cap="none" spc="0" normalizeH="0" baseline="0" noProof="0" dirty="0">
                <a:ln>
                  <a:noFill/>
                </a:ln>
                <a:solidFill>
                  <a:prstClr val="black"/>
                </a:solidFill>
                <a:effectLst/>
                <a:uLnTx/>
                <a:uFillTx/>
                <a:latin typeface="Arial"/>
                <a:ea typeface="+mn-ea"/>
                <a:cs typeface="+mn-cs"/>
              </a:rPr>
              <a:t>- Local Area Energy Plans</a:t>
            </a:r>
            <a:br>
              <a:rPr kumimoji="0" lang="en-GB" sz="1600" b="0" i="0" u="none" strike="noStrike" kern="1200" cap="none" spc="0" normalizeH="0" baseline="0" noProof="0" dirty="0">
                <a:ln>
                  <a:noFill/>
                </a:ln>
                <a:solidFill>
                  <a:prstClr val="black"/>
                </a:solidFill>
                <a:effectLst/>
                <a:uLnTx/>
                <a:uFillTx/>
                <a:latin typeface="Arial"/>
                <a:ea typeface="+mn-ea"/>
                <a:cs typeface="+mn-cs"/>
              </a:rPr>
            </a:br>
            <a:r>
              <a:rPr kumimoji="0" lang="en-GB" sz="1600" b="0" i="0" u="none" strike="noStrike" kern="1200" cap="none" spc="0" normalizeH="0" baseline="0" noProof="0" dirty="0">
                <a:ln>
                  <a:noFill/>
                </a:ln>
                <a:solidFill>
                  <a:prstClr val="black"/>
                </a:solidFill>
                <a:effectLst/>
                <a:uLnTx/>
                <a:uFillTx/>
                <a:latin typeface="Arial"/>
                <a:ea typeface="+mn-ea"/>
                <a:cs typeface="+mn-cs"/>
              </a:rPr>
              <a:t>- Community Action Plans </a:t>
            </a:r>
          </a:p>
        </p:txBody>
      </p:sp>
      <p:sp>
        <p:nvSpPr>
          <p:cNvPr id="4" name="Slide Number Placeholder 3"/>
          <p:cNvSpPr txBox="1">
            <a:spLocks/>
          </p:cNvSpPr>
          <p:nvPr/>
        </p:nvSpPr>
        <p:spPr>
          <a:xfrm>
            <a:off x="1559496" y="6597352"/>
            <a:ext cx="288032" cy="2364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B94EDB2-D1AD-4CC8-9623-AFA2EAECC4EE}" type="slidenum">
              <a:rPr kumimoji="0" lang="en-GB" sz="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77753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p:cNvSpPr>
            <a:spLocks noGrp="1"/>
          </p:cNvSpPr>
          <p:nvPr>
            <p:ph type="title"/>
          </p:nvPr>
        </p:nvSpPr>
        <p:spPr>
          <a:xfrm>
            <a:off x="1753207" y="332658"/>
            <a:ext cx="8229600" cy="778281"/>
          </a:xfrm>
        </p:spPr>
        <p:txBody>
          <a:bodyPr/>
          <a:lstStyle/>
          <a:p>
            <a:r>
              <a:rPr lang="en-GB" sz="2800" dirty="0"/>
              <a:t>Community-led LEP Model</a:t>
            </a:r>
          </a:p>
        </p:txBody>
      </p:sp>
      <p:sp>
        <p:nvSpPr>
          <p:cNvPr id="7" name="Slide Number Placeholder 3"/>
          <p:cNvSpPr txBox="1">
            <a:spLocks/>
          </p:cNvSpPr>
          <p:nvPr/>
        </p:nvSpPr>
        <p:spPr>
          <a:xfrm>
            <a:off x="1559496" y="6597352"/>
            <a:ext cx="432048" cy="26064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B94EDB2-D1AD-4CC8-9623-AFA2EAECC4EE}" type="slidenum">
              <a:rPr kumimoji="0" lang="en-GB" sz="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Rectangle 4"/>
          <p:cNvSpPr/>
          <p:nvPr/>
        </p:nvSpPr>
        <p:spPr>
          <a:xfrm>
            <a:off x="3010825" y="1094755"/>
            <a:ext cx="8208912" cy="4969723"/>
          </a:xfrm>
          <a:prstGeom prst="rect">
            <a:avLst/>
          </a:prstGeom>
        </p:spPr>
        <p:txBody>
          <a:bodyPr/>
          <a:lstStyle/>
          <a:p>
            <a:pPr marL="0" marR="0" lvl="0" indent="0" algn="l" defTabSz="457200" rtl="0" eaLnBrk="1" fontAlgn="auto" latinLnBrk="0" hangingPunct="1">
              <a:lnSpc>
                <a:spcPct val="150000"/>
              </a:lnSpc>
              <a:spcBef>
                <a:spcPts val="0"/>
              </a:spcBef>
              <a:spcAft>
                <a:spcPts val="1000"/>
              </a:spcAft>
              <a:buClrTx/>
              <a:buSzTx/>
              <a:buFontTx/>
              <a:buNone/>
              <a:tabLst/>
              <a:defRPr/>
            </a:pPr>
            <a:endParaRPr kumimoji="0" lang="en-GB" sz="1200" b="0" i="0" u="none" strike="noStrike" kern="1200" cap="none" spc="-50" normalizeH="0" baseline="0" noProof="0" dirty="0">
              <a:ln>
                <a:noFill/>
              </a:ln>
              <a:solidFill>
                <a:srgbClr val="F79646">
                  <a:lumMod val="60000"/>
                  <a:lumOff val="40000"/>
                </a:srgbClr>
              </a:solidFill>
              <a:effectLst/>
              <a:uLnTx/>
              <a:uFillTx/>
              <a:latin typeface="Arial"/>
              <a:ea typeface="+mn-ea"/>
              <a:cs typeface="Arial" charset="0"/>
            </a:endParaRPr>
          </a:p>
          <a:p>
            <a:pPr marL="457200" marR="0" lvl="0" indent="-457200" algn="l" defTabSz="457200" rtl="0" eaLnBrk="1" fontAlgn="auto" latinLnBrk="0" hangingPunct="1">
              <a:lnSpc>
                <a:spcPct val="150000"/>
              </a:lnSpc>
              <a:spcBef>
                <a:spcPts val="0"/>
              </a:spcBef>
              <a:spcAft>
                <a:spcPts val="1000"/>
              </a:spcAft>
              <a:buClrTx/>
              <a:buSzTx/>
              <a:buFont typeface="+mj-lt"/>
              <a:buAutoNum type="arabicPeriod"/>
              <a:tabLst/>
              <a:defRPr/>
            </a:pPr>
            <a:endParaRPr kumimoji="0" lang="en-GB" sz="2400" b="1" i="0" u="none" strike="noStrike" kern="1200" cap="none" spc="0" normalizeH="0" baseline="0" noProof="0" dirty="0">
              <a:ln>
                <a:noFill/>
              </a:ln>
              <a:solidFill>
                <a:srgbClr val="00B050"/>
              </a:solidFill>
              <a:effectLst/>
              <a:uLnTx/>
              <a:uFillTx/>
              <a:latin typeface="Arial"/>
              <a:ea typeface="+mn-ea"/>
              <a:cs typeface="+mn-cs"/>
            </a:endParaRPr>
          </a:p>
        </p:txBody>
      </p:sp>
      <p:sp>
        <p:nvSpPr>
          <p:cNvPr id="6" name="Rounded Rectangle 5"/>
          <p:cNvSpPr/>
          <p:nvPr/>
        </p:nvSpPr>
        <p:spPr>
          <a:xfrm>
            <a:off x="5740437" y="3224948"/>
            <a:ext cx="1329631" cy="800391"/>
          </a:xfrm>
          <a:prstGeom prst="roundRect">
            <a:avLst/>
          </a:prstGeom>
          <a:solidFill>
            <a:srgbClr val="39B54A"/>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Mobilisation</a:t>
            </a:r>
          </a:p>
        </p:txBody>
      </p:sp>
      <p:sp>
        <p:nvSpPr>
          <p:cNvPr id="8" name="Rounded Rectangle 7"/>
          <p:cNvSpPr/>
          <p:nvPr/>
        </p:nvSpPr>
        <p:spPr>
          <a:xfrm>
            <a:off x="5079493" y="4887796"/>
            <a:ext cx="1322182" cy="792087"/>
          </a:xfrm>
          <a:prstGeom prst="roundRect">
            <a:avLst/>
          </a:prstGeom>
          <a:solidFill>
            <a:srgbClr val="39B54A"/>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Data gathering</a:t>
            </a:r>
          </a:p>
        </p:txBody>
      </p:sp>
      <p:sp>
        <p:nvSpPr>
          <p:cNvPr id="9" name="Rounded Rectangle 8"/>
          <p:cNvSpPr/>
          <p:nvPr/>
        </p:nvSpPr>
        <p:spPr>
          <a:xfrm>
            <a:off x="2866097" y="4878405"/>
            <a:ext cx="1322182" cy="792087"/>
          </a:xfrm>
          <a:prstGeom prst="roundRect">
            <a:avLst/>
          </a:prstGeom>
          <a:solidFill>
            <a:srgbClr val="39B54A"/>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Options appraisal</a:t>
            </a:r>
          </a:p>
        </p:txBody>
      </p:sp>
      <p:sp>
        <p:nvSpPr>
          <p:cNvPr id="10" name="Rounded Rectangle 9"/>
          <p:cNvSpPr/>
          <p:nvPr/>
        </p:nvSpPr>
        <p:spPr>
          <a:xfrm>
            <a:off x="2279576" y="3249877"/>
            <a:ext cx="1322182" cy="792087"/>
          </a:xfrm>
          <a:prstGeom prst="roundRect">
            <a:avLst/>
          </a:prstGeom>
          <a:solidFill>
            <a:srgbClr val="39B54A"/>
          </a:solidFill>
        </p:spPr>
        <p:style>
          <a:lnRef idx="1">
            <a:schemeClr val="accent1"/>
          </a:lnRef>
          <a:fillRef idx="3">
            <a:schemeClr val="accent1"/>
          </a:fillRef>
          <a:effectRef idx="2">
            <a:schemeClr val="accent1"/>
          </a:effectRef>
          <a:fontRef idx="minor">
            <a:schemeClr val="lt1"/>
          </a:fontRef>
        </p:style>
        <p:txBody>
          <a:bodyPr lIns="7200" rIns="72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Plan development</a:t>
            </a:r>
          </a:p>
        </p:txBody>
      </p:sp>
      <p:sp>
        <p:nvSpPr>
          <p:cNvPr id="11" name="Rounded Rectangle 10"/>
          <p:cNvSpPr/>
          <p:nvPr/>
        </p:nvSpPr>
        <p:spPr>
          <a:xfrm>
            <a:off x="2858544" y="1563686"/>
            <a:ext cx="1337289" cy="785926"/>
          </a:xfrm>
          <a:prstGeom prst="roundRect">
            <a:avLst/>
          </a:prstGeom>
          <a:solidFill>
            <a:srgbClr val="39B54A"/>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Taking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the plan forward</a:t>
            </a:r>
          </a:p>
        </p:txBody>
      </p:sp>
      <p:sp>
        <p:nvSpPr>
          <p:cNvPr id="12" name="Rounded Rectangle 11"/>
          <p:cNvSpPr/>
          <p:nvPr/>
        </p:nvSpPr>
        <p:spPr>
          <a:xfrm>
            <a:off x="5218042" y="1536803"/>
            <a:ext cx="1310006" cy="785926"/>
          </a:xfrm>
          <a:prstGeom prst="roundRect">
            <a:avLst/>
          </a:prstGeom>
          <a:solidFill>
            <a:srgbClr val="39B54A"/>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Initialising</a:t>
            </a:r>
          </a:p>
        </p:txBody>
      </p:sp>
      <p:sp>
        <p:nvSpPr>
          <p:cNvPr id="13" name="Freeform 12"/>
          <p:cNvSpPr>
            <a:spLocks/>
          </p:cNvSpPr>
          <p:nvPr/>
        </p:nvSpPr>
        <p:spPr bwMode="auto">
          <a:xfrm rot="13376266">
            <a:off x="4299345" y="5150723"/>
            <a:ext cx="653722" cy="596885"/>
          </a:xfrm>
          <a:custGeom>
            <a:avLst/>
            <a:gdLst>
              <a:gd name="T0" fmla="*/ 0 w 640"/>
              <a:gd name="T1" fmla="*/ 519 h 519"/>
              <a:gd name="T2" fmla="*/ 640 w 640"/>
              <a:gd name="T3" fmla="*/ 0 h 519"/>
            </a:gdLst>
            <a:ahLst/>
            <a:cxnLst>
              <a:cxn ang="0">
                <a:pos x="T0" y="T1"/>
              </a:cxn>
              <a:cxn ang="0">
                <a:pos x="T2" y="T3"/>
              </a:cxn>
            </a:cxnLst>
            <a:rect l="0" t="0" r="r" b="b"/>
            <a:pathLst>
              <a:path w="640" h="519">
                <a:moveTo>
                  <a:pt x="0" y="519"/>
                </a:moveTo>
                <a:cubicBezTo>
                  <a:pt x="163" y="292"/>
                  <a:pt x="384" y="113"/>
                  <a:pt x="640" y="0"/>
                </a:cubicBezTo>
              </a:path>
            </a:pathLst>
          </a:custGeom>
          <a:noFill/>
          <a:ln w="76200" cap="flat">
            <a:solidFill>
              <a:srgbClr val="000000"/>
            </a:solidFill>
            <a:prstDash val="solid"/>
            <a:miter lim="800000"/>
            <a:headEnd/>
            <a:tailEnd type="triangle"/>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13"/>
          <p:cNvSpPr>
            <a:spLocks/>
          </p:cNvSpPr>
          <p:nvPr/>
        </p:nvSpPr>
        <p:spPr bwMode="auto">
          <a:xfrm rot="20255642">
            <a:off x="2862240" y="2507499"/>
            <a:ext cx="653722" cy="596885"/>
          </a:xfrm>
          <a:custGeom>
            <a:avLst/>
            <a:gdLst>
              <a:gd name="T0" fmla="*/ 0 w 640"/>
              <a:gd name="T1" fmla="*/ 519 h 519"/>
              <a:gd name="T2" fmla="*/ 640 w 640"/>
              <a:gd name="T3" fmla="*/ 0 h 519"/>
            </a:gdLst>
            <a:ahLst/>
            <a:cxnLst>
              <a:cxn ang="0">
                <a:pos x="T0" y="T1"/>
              </a:cxn>
              <a:cxn ang="0">
                <a:pos x="T2" y="T3"/>
              </a:cxn>
            </a:cxnLst>
            <a:rect l="0" t="0" r="r" b="b"/>
            <a:pathLst>
              <a:path w="640" h="519">
                <a:moveTo>
                  <a:pt x="0" y="519"/>
                </a:moveTo>
                <a:cubicBezTo>
                  <a:pt x="163" y="292"/>
                  <a:pt x="384" y="113"/>
                  <a:pt x="640" y="0"/>
                </a:cubicBezTo>
              </a:path>
            </a:pathLst>
          </a:custGeom>
          <a:noFill/>
          <a:ln w="76200" cap="flat">
            <a:solidFill>
              <a:srgbClr val="000000"/>
            </a:solidFill>
            <a:prstDash val="solid"/>
            <a:miter lim="800000"/>
            <a:headEnd/>
            <a:tailEnd type="triangle"/>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14"/>
          <p:cNvSpPr>
            <a:spLocks/>
          </p:cNvSpPr>
          <p:nvPr/>
        </p:nvSpPr>
        <p:spPr bwMode="auto">
          <a:xfrm rot="6484068">
            <a:off x="5924867" y="2491832"/>
            <a:ext cx="653722" cy="596885"/>
          </a:xfrm>
          <a:custGeom>
            <a:avLst/>
            <a:gdLst>
              <a:gd name="T0" fmla="*/ 0 w 640"/>
              <a:gd name="T1" fmla="*/ 519 h 519"/>
              <a:gd name="T2" fmla="*/ 640 w 640"/>
              <a:gd name="T3" fmla="*/ 0 h 519"/>
            </a:gdLst>
            <a:ahLst/>
            <a:cxnLst>
              <a:cxn ang="0">
                <a:pos x="T0" y="T1"/>
              </a:cxn>
              <a:cxn ang="0">
                <a:pos x="T2" y="T3"/>
              </a:cxn>
            </a:cxnLst>
            <a:rect l="0" t="0" r="r" b="b"/>
            <a:pathLst>
              <a:path w="640" h="519">
                <a:moveTo>
                  <a:pt x="0" y="519"/>
                </a:moveTo>
                <a:cubicBezTo>
                  <a:pt x="163" y="292"/>
                  <a:pt x="384" y="113"/>
                  <a:pt x="640" y="0"/>
                </a:cubicBezTo>
              </a:path>
            </a:pathLst>
          </a:custGeom>
          <a:noFill/>
          <a:ln w="76200" cap="flat">
            <a:solidFill>
              <a:srgbClr val="000000"/>
            </a:solidFill>
            <a:prstDash val="solid"/>
            <a:miter lim="800000"/>
            <a:headEnd/>
            <a:tailEnd type="triangle"/>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Freeform 15"/>
          <p:cNvSpPr>
            <a:spLocks/>
          </p:cNvSpPr>
          <p:nvPr/>
        </p:nvSpPr>
        <p:spPr bwMode="auto">
          <a:xfrm rot="9692715">
            <a:off x="5891682" y="4187206"/>
            <a:ext cx="653722" cy="596885"/>
          </a:xfrm>
          <a:custGeom>
            <a:avLst/>
            <a:gdLst>
              <a:gd name="T0" fmla="*/ 0 w 640"/>
              <a:gd name="T1" fmla="*/ 519 h 519"/>
              <a:gd name="T2" fmla="*/ 640 w 640"/>
              <a:gd name="T3" fmla="*/ 0 h 519"/>
            </a:gdLst>
            <a:ahLst/>
            <a:cxnLst>
              <a:cxn ang="0">
                <a:pos x="T0" y="T1"/>
              </a:cxn>
              <a:cxn ang="0">
                <a:pos x="T2" y="T3"/>
              </a:cxn>
            </a:cxnLst>
            <a:rect l="0" t="0" r="r" b="b"/>
            <a:pathLst>
              <a:path w="640" h="519">
                <a:moveTo>
                  <a:pt x="0" y="519"/>
                </a:moveTo>
                <a:cubicBezTo>
                  <a:pt x="163" y="292"/>
                  <a:pt x="384" y="113"/>
                  <a:pt x="640" y="0"/>
                </a:cubicBezTo>
              </a:path>
            </a:pathLst>
          </a:custGeom>
          <a:noFill/>
          <a:ln w="76200" cap="flat">
            <a:solidFill>
              <a:srgbClr val="000000"/>
            </a:solidFill>
            <a:prstDash val="solid"/>
            <a:miter lim="800000"/>
            <a:headEnd/>
            <a:tailEnd type="triangle"/>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Freeform 16"/>
          <p:cNvSpPr>
            <a:spLocks/>
          </p:cNvSpPr>
          <p:nvPr/>
        </p:nvSpPr>
        <p:spPr bwMode="auto">
          <a:xfrm rot="17047471">
            <a:off x="2884370" y="4157182"/>
            <a:ext cx="653722" cy="596885"/>
          </a:xfrm>
          <a:custGeom>
            <a:avLst/>
            <a:gdLst>
              <a:gd name="T0" fmla="*/ 0 w 640"/>
              <a:gd name="T1" fmla="*/ 519 h 519"/>
              <a:gd name="T2" fmla="*/ 640 w 640"/>
              <a:gd name="T3" fmla="*/ 0 h 519"/>
            </a:gdLst>
            <a:ahLst/>
            <a:cxnLst>
              <a:cxn ang="0">
                <a:pos x="T0" y="T1"/>
              </a:cxn>
              <a:cxn ang="0">
                <a:pos x="T2" y="T3"/>
              </a:cxn>
            </a:cxnLst>
            <a:rect l="0" t="0" r="r" b="b"/>
            <a:pathLst>
              <a:path w="640" h="519">
                <a:moveTo>
                  <a:pt x="0" y="519"/>
                </a:moveTo>
                <a:cubicBezTo>
                  <a:pt x="163" y="292"/>
                  <a:pt x="384" y="113"/>
                  <a:pt x="640" y="0"/>
                </a:cubicBezTo>
              </a:path>
            </a:pathLst>
          </a:custGeom>
          <a:noFill/>
          <a:ln w="76200" cap="flat">
            <a:solidFill>
              <a:srgbClr val="000000"/>
            </a:solidFill>
            <a:prstDash val="solid"/>
            <a:miter lim="800000"/>
            <a:headEnd/>
            <a:tailEnd type="triangle"/>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18"/>
          <p:cNvSpPr>
            <a:spLocks/>
          </p:cNvSpPr>
          <p:nvPr/>
        </p:nvSpPr>
        <p:spPr bwMode="auto">
          <a:xfrm rot="2451479">
            <a:off x="4433046" y="1582285"/>
            <a:ext cx="653722" cy="596885"/>
          </a:xfrm>
          <a:custGeom>
            <a:avLst/>
            <a:gdLst>
              <a:gd name="T0" fmla="*/ 0 w 640"/>
              <a:gd name="T1" fmla="*/ 519 h 519"/>
              <a:gd name="T2" fmla="*/ 640 w 640"/>
              <a:gd name="T3" fmla="*/ 0 h 519"/>
            </a:gdLst>
            <a:ahLst/>
            <a:cxnLst>
              <a:cxn ang="0">
                <a:pos x="T0" y="T1"/>
              </a:cxn>
              <a:cxn ang="0">
                <a:pos x="T2" y="T3"/>
              </a:cxn>
            </a:cxnLst>
            <a:rect l="0" t="0" r="r" b="b"/>
            <a:pathLst>
              <a:path w="640" h="519">
                <a:moveTo>
                  <a:pt x="0" y="519"/>
                </a:moveTo>
                <a:cubicBezTo>
                  <a:pt x="163" y="292"/>
                  <a:pt x="384" y="113"/>
                  <a:pt x="640" y="0"/>
                </a:cubicBezTo>
              </a:path>
            </a:pathLst>
          </a:custGeom>
          <a:noFill/>
          <a:ln w="76200" cap="flat">
            <a:solidFill>
              <a:srgbClr val="000000"/>
            </a:solidFill>
            <a:prstDash val="solid"/>
            <a:miter lim="800000"/>
            <a:headEnd/>
            <a:tailEnd type="triangle"/>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Oval 19"/>
          <p:cNvSpPr>
            <a:spLocks noChangeArrowheads="1"/>
          </p:cNvSpPr>
          <p:nvPr/>
        </p:nvSpPr>
        <p:spPr bwMode="auto">
          <a:xfrm>
            <a:off x="3861711" y="3182734"/>
            <a:ext cx="1652377" cy="793764"/>
          </a:xfrm>
          <a:prstGeom prst="ellipse">
            <a:avLst/>
          </a:prstGeom>
          <a:solidFill>
            <a:srgbClr val="39B54A">
              <a:alpha val="31000"/>
            </a:srgbClr>
          </a:solidFill>
          <a:ln w="0">
            <a:solidFill>
              <a:srgbClr val="39B54A"/>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Rectangle 20"/>
          <p:cNvSpPr>
            <a:spLocks noChangeArrowheads="1"/>
          </p:cNvSpPr>
          <p:nvPr/>
        </p:nvSpPr>
        <p:spPr bwMode="auto">
          <a:xfrm>
            <a:off x="4195832" y="3479700"/>
            <a:ext cx="1036234" cy="2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Calibri"/>
                <a:cs typeface="Times New Roman"/>
              </a:rPr>
              <a:t>Community</a:t>
            </a:r>
            <a:endParaRPr kumimoji="0" lang="en-GB" sz="1400" b="0" i="0" u="none" strike="noStrike" kern="1200" cap="none" spc="0" normalizeH="0" baseline="0" noProof="0" dirty="0">
              <a:ln>
                <a:noFill/>
              </a:ln>
              <a:solidFill>
                <a:prstClr val="black"/>
              </a:solidFill>
              <a:effectLst/>
              <a:uLnTx/>
              <a:uFillTx/>
              <a:latin typeface="Arial"/>
              <a:ea typeface="Calibri"/>
              <a:cs typeface="Times New Roman"/>
            </a:endParaRPr>
          </a:p>
        </p:txBody>
      </p:sp>
      <p:sp>
        <p:nvSpPr>
          <p:cNvPr id="22" name="Rectangle 21"/>
          <p:cNvSpPr/>
          <p:nvPr/>
        </p:nvSpPr>
        <p:spPr>
          <a:xfrm>
            <a:off x="7464152" y="3020760"/>
            <a:ext cx="2989510" cy="1200329"/>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Development can be considered as part of six inter-linked stages with the community at its core.</a:t>
            </a:r>
          </a:p>
        </p:txBody>
      </p:sp>
    </p:spTree>
    <p:extLst>
      <p:ext uri="{BB962C8B-B14F-4D97-AF65-F5344CB8AC3E}">
        <p14:creationId xmlns:p14="http://schemas.microsoft.com/office/powerpoint/2010/main" val="4075715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453365" y="1628800"/>
            <a:ext cx="1080120" cy="3516068"/>
            <a:chOff x="3851920" y="1556792"/>
            <a:chExt cx="1239836" cy="4236148"/>
          </a:xfrm>
        </p:grpSpPr>
        <p:sp>
          <p:nvSpPr>
            <p:cNvPr id="4" name="Rounded Rectangle 3"/>
            <p:cNvSpPr/>
            <p:nvPr/>
          </p:nvSpPr>
          <p:spPr>
            <a:xfrm>
              <a:off x="3851920" y="1556792"/>
              <a:ext cx="1239836" cy="785926"/>
            </a:xfrm>
            <a:prstGeom prst="roundRect">
              <a:avLst/>
            </a:prstGeom>
            <a:solidFill>
              <a:srgbClr val="39B54A"/>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Direct</a:t>
              </a:r>
            </a:p>
          </p:txBody>
        </p:sp>
        <p:sp>
          <p:nvSpPr>
            <p:cNvPr id="5" name="Rounded Rectangle 4"/>
            <p:cNvSpPr/>
            <p:nvPr/>
          </p:nvSpPr>
          <p:spPr>
            <a:xfrm>
              <a:off x="3851920" y="2420888"/>
              <a:ext cx="1239836" cy="785926"/>
            </a:xfrm>
            <a:prstGeom prst="roundRect">
              <a:avLst/>
            </a:prstGeom>
            <a:solidFill>
              <a:srgbClr val="39B54A"/>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Economic</a:t>
              </a:r>
            </a:p>
          </p:txBody>
        </p:sp>
        <p:sp>
          <p:nvSpPr>
            <p:cNvPr id="6" name="Rounded Rectangle 5"/>
            <p:cNvSpPr/>
            <p:nvPr/>
          </p:nvSpPr>
          <p:spPr>
            <a:xfrm>
              <a:off x="3851920" y="3284984"/>
              <a:ext cx="1239836" cy="785926"/>
            </a:xfrm>
            <a:prstGeom prst="roundRect">
              <a:avLst/>
            </a:prstGeom>
            <a:solidFill>
              <a:srgbClr val="39B54A"/>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Indirect</a:t>
              </a:r>
            </a:p>
          </p:txBody>
        </p:sp>
        <p:sp>
          <p:nvSpPr>
            <p:cNvPr id="7" name="Rounded Rectangle 6"/>
            <p:cNvSpPr/>
            <p:nvPr/>
          </p:nvSpPr>
          <p:spPr>
            <a:xfrm>
              <a:off x="3851920" y="4149080"/>
              <a:ext cx="1239836" cy="785926"/>
            </a:xfrm>
            <a:prstGeom prst="roundRect">
              <a:avLst/>
            </a:prstGeom>
            <a:solidFill>
              <a:srgbClr val="39B54A"/>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Social</a:t>
              </a:r>
            </a:p>
          </p:txBody>
        </p:sp>
        <p:sp>
          <p:nvSpPr>
            <p:cNvPr id="8" name="Rounded Rectangle 7"/>
            <p:cNvSpPr/>
            <p:nvPr/>
          </p:nvSpPr>
          <p:spPr>
            <a:xfrm>
              <a:off x="3851920" y="5007014"/>
              <a:ext cx="1239836" cy="785926"/>
            </a:xfrm>
            <a:prstGeom prst="roundRect">
              <a:avLst/>
            </a:prstGeom>
            <a:solidFill>
              <a:srgbClr val="39B54A"/>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Strategic</a:t>
              </a:r>
            </a:p>
          </p:txBody>
        </p:sp>
      </p:grpSp>
      <p:sp>
        <p:nvSpPr>
          <p:cNvPr id="9" name="TextBox 8"/>
          <p:cNvSpPr txBox="1"/>
          <p:nvPr/>
        </p:nvSpPr>
        <p:spPr>
          <a:xfrm>
            <a:off x="1821388" y="2242138"/>
            <a:ext cx="2877711"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Community priorities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Review of energy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and demand/supply</a:t>
            </a:r>
          </a:p>
        </p:txBody>
      </p:sp>
      <p:sp>
        <p:nvSpPr>
          <p:cNvPr id="10" name="Right Arrow 9"/>
          <p:cNvSpPr/>
          <p:nvPr/>
        </p:nvSpPr>
        <p:spPr>
          <a:xfrm>
            <a:off x="4698593" y="2780927"/>
            <a:ext cx="366879" cy="433441"/>
          </a:xfrm>
          <a:prstGeom prst="rightArrow">
            <a:avLst/>
          </a:prstGeom>
          <a:solidFill>
            <a:srgbClr val="39B54A"/>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ounded Rectangle 10"/>
          <p:cNvSpPr/>
          <p:nvPr/>
        </p:nvSpPr>
        <p:spPr>
          <a:xfrm>
            <a:off x="1850814" y="2020506"/>
            <a:ext cx="2808312" cy="2343341"/>
          </a:xfrm>
          <a:prstGeom prst="roundRect">
            <a:avLst/>
          </a:prstGeom>
          <a:noFill/>
          <a:ln>
            <a:solidFill>
              <a:srgbClr val="39B5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ounded Rectangle 11"/>
          <p:cNvSpPr/>
          <p:nvPr/>
        </p:nvSpPr>
        <p:spPr>
          <a:xfrm>
            <a:off x="5073970" y="2012256"/>
            <a:ext cx="1964553" cy="2351590"/>
          </a:xfrm>
          <a:prstGeom prst="roundRect">
            <a:avLst/>
          </a:prstGeom>
          <a:noFill/>
          <a:ln>
            <a:solidFill>
              <a:srgbClr val="39B5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TextBox 12"/>
          <p:cNvSpPr txBox="1"/>
          <p:nvPr/>
        </p:nvSpPr>
        <p:spPr>
          <a:xfrm>
            <a:off x="5178633" y="2242137"/>
            <a:ext cx="1915909"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Options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to take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 Behaviour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 System change</a:t>
            </a:r>
          </a:p>
        </p:txBody>
      </p:sp>
      <p:sp>
        <p:nvSpPr>
          <p:cNvPr id="14" name="Right Arrow 13"/>
          <p:cNvSpPr/>
          <p:nvPr/>
        </p:nvSpPr>
        <p:spPr>
          <a:xfrm>
            <a:off x="7038523" y="2771277"/>
            <a:ext cx="366879" cy="433441"/>
          </a:xfrm>
          <a:prstGeom prst="rightArrow">
            <a:avLst/>
          </a:prstGeom>
          <a:solidFill>
            <a:srgbClr val="39B54A"/>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ight Arrow 14"/>
          <p:cNvSpPr/>
          <p:nvPr/>
        </p:nvSpPr>
        <p:spPr>
          <a:xfrm>
            <a:off x="8587553" y="2760597"/>
            <a:ext cx="366879" cy="433441"/>
          </a:xfrm>
          <a:prstGeom prst="rightArrow">
            <a:avLst/>
          </a:prstGeom>
          <a:solidFill>
            <a:srgbClr val="39B54A"/>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ounded Rectangle 15"/>
          <p:cNvSpPr/>
          <p:nvPr/>
        </p:nvSpPr>
        <p:spPr>
          <a:xfrm>
            <a:off x="9008499" y="2020505"/>
            <a:ext cx="1407982" cy="2306745"/>
          </a:xfrm>
          <a:prstGeom prst="roundRect">
            <a:avLst/>
          </a:prstGeom>
          <a:noFill/>
          <a:ln>
            <a:solidFill>
              <a:srgbClr val="39B5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p:cNvSpPr txBox="1"/>
          <p:nvPr/>
        </p:nvSpPr>
        <p:spPr>
          <a:xfrm>
            <a:off x="9130598" y="2740061"/>
            <a:ext cx="121058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Prioritised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list</a:t>
            </a:r>
          </a:p>
        </p:txBody>
      </p:sp>
      <p:sp>
        <p:nvSpPr>
          <p:cNvPr id="18" name="TextBox 17"/>
          <p:cNvSpPr txBox="1"/>
          <p:nvPr/>
        </p:nvSpPr>
        <p:spPr>
          <a:xfrm>
            <a:off x="7355219" y="5373216"/>
            <a:ext cx="14157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Net benefits</a:t>
            </a:r>
          </a:p>
        </p:txBody>
      </p:sp>
      <p:sp>
        <p:nvSpPr>
          <p:cNvPr id="20" name="Title 2"/>
          <p:cNvSpPr>
            <a:spLocks noGrp="1"/>
          </p:cNvSpPr>
          <p:nvPr>
            <p:ph type="title"/>
          </p:nvPr>
        </p:nvSpPr>
        <p:spPr>
          <a:xfrm>
            <a:off x="1753207" y="332658"/>
            <a:ext cx="8229600" cy="778281"/>
          </a:xfrm>
        </p:spPr>
        <p:txBody>
          <a:bodyPr/>
          <a:lstStyle/>
          <a:p>
            <a:r>
              <a:rPr lang="en-GB" sz="2800" dirty="0"/>
              <a:t>Options appraisal – a process</a:t>
            </a:r>
          </a:p>
        </p:txBody>
      </p:sp>
      <p:sp>
        <p:nvSpPr>
          <p:cNvPr id="19" name="Slide Number Placeholder 3"/>
          <p:cNvSpPr txBox="1">
            <a:spLocks/>
          </p:cNvSpPr>
          <p:nvPr/>
        </p:nvSpPr>
        <p:spPr>
          <a:xfrm>
            <a:off x="1559496" y="6597352"/>
            <a:ext cx="504056" cy="2364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B94EDB2-D1AD-4CC8-9623-AFA2EAECC4EE}" type="slidenum">
              <a:rPr kumimoji="0" lang="en-GB" sz="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84617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p:cNvSpPr>
            <a:spLocks noGrp="1"/>
          </p:cNvSpPr>
          <p:nvPr>
            <p:ph type="title"/>
          </p:nvPr>
        </p:nvSpPr>
        <p:spPr>
          <a:xfrm>
            <a:off x="1753207" y="332658"/>
            <a:ext cx="8229600" cy="778281"/>
          </a:xfrm>
        </p:spPr>
        <p:txBody>
          <a:bodyPr/>
          <a:lstStyle/>
          <a:p>
            <a:r>
              <a:rPr lang="en-GB" sz="2800" dirty="0"/>
              <a:t>Community engagement is key</a:t>
            </a:r>
          </a:p>
        </p:txBody>
      </p:sp>
      <p:pic>
        <p:nvPicPr>
          <p:cNvPr id="6" name="Picture 5" descr="\\janice\users$\ross.jones\Documents\COBEN New\Advisory Panel\Meeting 2\Oban Poster.pn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23278">
            <a:off x="2504330" y="1086038"/>
            <a:ext cx="2139533" cy="2997551"/>
          </a:xfrm>
          <a:prstGeom prst="rect">
            <a:avLst/>
          </a:prstGeom>
          <a:noFill/>
          <a:ln>
            <a:noFill/>
          </a:ln>
        </p:spPr>
      </p:pic>
      <p:sp>
        <p:nvSpPr>
          <p:cNvPr id="3" name="Rectangle 2"/>
          <p:cNvSpPr/>
          <p:nvPr/>
        </p:nvSpPr>
        <p:spPr>
          <a:xfrm>
            <a:off x="1919536" y="1195582"/>
            <a:ext cx="8208912" cy="4969723"/>
          </a:xfrm>
          <a:prstGeom prst="rect">
            <a:avLst/>
          </a:prstGeom>
        </p:spPr>
        <p:txBody>
          <a:bodyPr/>
          <a:lstStyle/>
          <a:p>
            <a:pPr marL="0" marR="0" lvl="0" indent="0" algn="l" defTabSz="457200" rtl="0" eaLnBrk="1" fontAlgn="auto" latinLnBrk="0" hangingPunct="1">
              <a:lnSpc>
                <a:spcPct val="150000"/>
              </a:lnSpc>
              <a:spcBef>
                <a:spcPts val="0"/>
              </a:spcBef>
              <a:spcAft>
                <a:spcPts val="1000"/>
              </a:spcAft>
              <a:buClrTx/>
              <a:buSzTx/>
              <a:buFontTx/>
              <a:buNone/>
              <a:tabLst/>
              <a:defRPr/>
            </a:pPr>
            <a:endParaRPr kumimoji="0" lang="en-GB" sz="1200" b="0" i="0" u="none" strike="noStrike" kern="1200" cap="none" spc="-50" normalizeH="0" baseline="0" noProof="0" dirty="0">
              <a:ln>
                <a:noFill/>
              </a:ln>
              <a:solidFill>
                <a:srgbClr val="F79646">
                  <a:lumMod val="60000"/>
                  <a:lumOff val="40000"/>
                </a:srgbClr>
              </a:solidFill>
              <a:effectLst/>
              <a:uLnTx/>
              <a:uFillTx/>
              <a:latin typeface="Arial"/>
              <a:ea typeface="+mn-ea"/>
              <a:cs typeface="Arial" charset="0"/>
            </a:endParaRPr>
          </a:p>
          <a:p>
            <a:pPr marL="457200" marR="0" lvl="0" indent="-457200" algn="l" defTabSz="457200" rtl="0" eaLnBrk="1" fontAlgn="auto" latinLnBrk="0" hangingPunct="1">
              <a:lnSpc>
                <a:spcPct val="150000"/>
              </a:lnSpc>
              <a:spcBef>
                <a:spcPts val="0"/>
              </a:spcBef>
              <a:spcAft>
                <a:spcPts val="1000"/>
              </a:spcAft>
              <a:buClrTx/>
              <a:buSzTx/>
              <a:buFont typeface="+mj-lt"/>
              <a:buAutoNum type="arabicPeriod"/>
              <a:tabLst/>
              <a:defRPr/>
            </a:pPr>
            <a:endParaRPr kumimoji="0" lang="en-GB" sz="2400" b="1" i="0" u="none" strike="noStrike" kern="1200" cap="none" spc="0" normalizeH="0" baseline="0" noProof="0" dirty="0">
              <a:ln>
                <a:noFill/>
              </a:ln>
              <a:solidFill>
                <a:srgbClr val="00B050"/>
              </a:solidFill>
              <a:effectLst/>
              <a:uLnTx/>
              <a:uFillTx/>
              <a:latin typeface="Arial"/>
              <a:ea typeface="+mn-ea"/>
              <a:cs typeface="+mn-cs"/>
            </a:endParaRPr>
          </a:p>
        </p:txBody>
      </p:sp>
      <p:sp>
        <p:nvSpPr>
          <p:cNvPr id="7" name="Slide Number Placeholder 3"/>
          <p:cNvSpPr txBox="1">
            <a:spLocks/>
          </p:cNvSpPr>
          <p:nvPr/>
        </p:nvSpPr>
        <p:spPr>
          <a:xfrm>
            <a:off x="1559496" y="6597352"/>
            <a:ext cx="432048" cy="26064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B94EDB2-D1AD-4CC8-9623-AFA2EAECC4EE}" type="slidenum">
              <a:rPr kumimoji="0" lang="en-GB" sz="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800" b="0" i="0" u="none" strike="noStrike" kern="1200" cap="none" spc="0" normalizeH="0" baseline="0" noProof="0" dirty="0">
              <a:ln>
                <a:noFill/>
              </a:ln>
              <a:solidFill>
                <a:prstClr val="black"/>
              </a:solidFill>
              <a:effectLst/>
              <a:uLnTx/>
              <a:uFillTx/>
              <a:latin typeface="Arial"/>
              <a:ea typeface="+mn-ea"/>
              <a:cs typeface="+mn-cs"/>
            </a:endParaRPr>
          </a:p>
        </p:txBody>
      </p:sp>
      <p:pic>
        <p:nvPicPr>
          <p:cNvPr id="9" name="Picture 8" descr="\\janice\users$\ross.jones\Documents\COBEN New\Presentations\Local Content\IMG_7848.jpg"/>
          <p:cNvPicPr/>
          <p:nvPr/>
        </p:nvPicPr>
        <p:blipFill>
          <a:blip r:embed="rId4">
            <a:extLst>
              <a:ext uri="{28A0092B-C50C-407E-A947-70E740481C1C}">
                <a14:useLocalDpi xmlns:a14="http://schemas.microsoft.com/office/drawing/2010/main" val="0"/>
              </a:ext>
            </a:extLst>
          </a:blip>
          <a:srcRect/>
          <a:stretch>
            <a:fillRect/>
          </a:stretch>
        </p:blipFill>
        <p:spPr bwMode="auto">
          <a:xfrm rot="770308">
            <a:off x="7431305" y="1141948"/>
            <a:ext cx="1976873" cy="2885728"/>
          </a:xfrm>
          <a:prstGeom prst="rect">
            <a:avLst/>
          </a:prstGeom>
          <a:noFill/>
          <a:ln>
            <a:noFill/>
          </a:ln>
        </p:spPr>
      </p:pic>
      <p:pic>
        <p:nvPicPr>
          <p:cNvPr id="8" name="Picture 7" descr="\\janice\users$\ross.jones\Documents\COBEN New\Presentations\Local Content\Drum Plan Promoti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9851" y="1334249"/>
            <a:ext cx="2578736" cy="3684702"/>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1737" y="3712651"/>
            <a:ext cx="3706751" cy="224142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9906" y="1334249"/>
            <a:ext cx="2605744" cy="3684702"/>
          </a:xfrm>
          <a:prstGeom prst="rect">
            <a:avLst/>
          </a:prstGeom>
        </p:spPr>
      </p:pic>
      <p:pic>
        <p:nvPicPr>
          <p:cNvPr id="10" name="Picture 9" descr="\\janice\users$\ross.jones\Documents\COBEN New\Presentations\Local Content\B&amp;V Poster.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7420" y="871052"/>
            <a:ext cx="1987931" cy="2885728"/>
          </a:xfrm>
          <a:prstGeom prst="rect">
            <a:avLst/>
          </a:prstGeom>
          <a:noFill/>
          <a:ln>
            <a:noFill/>
          </a:ln>
        </p:spPr>
      </p:pic>
      <p:pic>
        <p:nvPicPr>
          <p:cNvPr id="11" name="Picture 10" descr="\\janice\users$\ross.jones\Documents\COBEN New\Advisory Panel\Meeting 4\Drum Survey 2 Results.png"/>
          <p:cNvPicPr/>
          <p:nvPr/>
        </p:nvPicPr>
        <p:blipFill>
          <a:blip r:embed="rId9">
            <a:extLst>
              <a:ext uri="{28A0092B-C50C-407E-A947-70E740481C1C}">
                <a14:useLocalDpi xmlns:a14="http://schemas.microsoft.com/office/drawing/2010/main" val="0"/>
              </a:ext>
            </a:extLst>
          </a:blip>
          <a:srcRect/>
          <a:stretch>
            <a:fillRect/>
          </a:stretch>
        </p:blipFill>
        <p:spPr bwMode="auto">
          <a:xfrm>
            <a:off x="4396938" y="2724116"/>
            <a:ext cx="5731510" cy="3225165"/>
          </a:xfrm>
          <a:prstGeom prst="rect">
            <a:avLst/>
          </a:prstGeom>
          <a:noFill/>
          <a:ln>
            <a:solidFill>
              <a:schemeClr val="bg1">
                <a:lumMod val="85000"/>
              </a:schemeClr>
            </a:solidFill>
          </a:ln>
        </p:spPr>
      </p:pic>
    </p:spTree>
    <p:extLst>
      <p:ext uri="{BB962C8B-B14F-4D97-AF65-F5344CB8AC3E}">
        <p14:creationId xmlns:p14="http://schemas.microsoft.com/office/powerpoint/2010/main" val="4719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nodeType="withEffect">
                                  <p:stCondLst>
                                    <p:cond delay="200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300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5000"/>
                            </p:stCondLst>
                            <p:childTnLst>
                              <p:par>
                                <p:cTn id="19" presetID="1" presetClass="entr" presetSubtype="0" fill="hold" nodeType="afterEffect">
                                  <p:stCondLst>
                                    <p:cond delay="100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71565" y="1124744"/>
            <a:ext cx="81369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Available through website and supported by toolkit:</a:t>
            </a:r>
          </a:p>
        </p:txBody>
      </p:sp>
      <p:sp>
        <p:nvSpPr>
          <p:cNvPr id="6" name="Title 8"/>
          <p:cNvSpPr txBox="1">
            <a:spLocks/>
          </p:cNvSpPr>
          <p:nvPr/>
        </p:nvSpPr>
        <p:spPr>
          <a:xfrm>
            <a:off x="1847530" y="404755"/>
            <a:ext cx="7560838" cy="774219"/>
          </a:xfrm>
          <a:prstGeom prst="rect">
            <a:avLst/>
          </a:prstGeom>
        </p:spPr>
        <p:txBody>
          <a:bodyPr vert="horz" lIns="91440" tIns="45720" rIns="91440" bIns="45720" rtlCol="0" anchor="t">
            <a:noAutofit/>
          </a:bodyPr>
          <a:lstStyle>
            <a:lvl1pPr algn="l" defTabSz="457200" rtl="0" eaLnBrk="1" latinLnBrk="0" hangingPunct="1">
              <a:spcBef>
                <a:spcPct val="0"/>
              </a:spcBef>
              <a:buNone/>
              <a:defRPr sz="3000" kern="1200" spc="-50">
                <a:solidFill>
                  <a:srgbClr val="00B050"/>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dirty="0">
                <a:ln>
                  <a:noFill/>
                </a:ln>
                <a:solidFill>
                  <a:srgbClr val="00B050"/>
                </a:solidFill>
                <a:effectLst/>
                <a:uLnTx/>
                <a:uFillTx/>
                <a:latin typeface="Arial"/>
                <a:ea typeface="+mj-ea"/>
                <a:cs typeface="+mj-cs"/>
              </a:rPr>
              <a:t>Guide to local energy plans and toolkit</a:t>
            </a:r>
            <a:r>
              <a:rPr kumimoji="0" lang="en-GB" sz="3000" b="0" i="0" u="none" strike="noStrike" kern="1200" cap="none" spc="-50" normalizeH="0" baseline="0" noProof="0" dirty="0">
                <a:ln>
                  <a:noFill/>
                </a:ln>
                <a:solidFill>
                  <a:srgbClr val="00B050"/>
                </a:solidFill>
                <a:effectLst/>
                <a:uLnTx/>
                <a:uFillTx/>
                <a:latin typeface="Arial"/>
                <a:ea typeface="+mj-ea"/>
                <a:cs typeface="+mj-cs"/>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0488" y="1628802"/>
            <a:ext cx="5629969" cy="3402353"/>
          </a:xfrm>
          <a:prstGeom prst="rect">
            <a:avLst/>
          </a:prstGeom>
          <a:ln>
            <a:solidFill>
              <a:schemeClr val="bg1">
                <a:lumMod val="75000"/>
              </a:schemeClr>
            </a:solidFill>
          </a:ln>
        </p:spPr>
      </p:pic>
      <p:pic>
        <p:nvPicPr>
          <p:cNvPr id="9" name="Picture 8" descr="\\janice\users$\ross.jones\Documents\COBEN New\Methodology\Revised Methodology\Guide Cover v1 Thumbnail.png">
            <a:hlinkClick r:id="rId3" tooltip="Guide to Local Energy Plans v1.pdf"/>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0219" y="1669921"/>
            <a:ext cx="2448272" cy="3402354"/>
          </a:xfrm>
          <a:prstGeom prst="rect">
            <a:avLst/>
          </a:prstGeom>
          <a:noFill/>
          <a:ln>
            <a:noFill/>
          </a:ln>
        </p:spPr>
      </p:pic>
      <p:sp>
        <p:nvSpPr>
          <p:cNvPr id="7" name="Slide Number Placeholder 3"/>
          <p:cNvSpPr txBox="1">
            <a:spLocks/>
          </p:cNvSpPr>
          <p:nvPr/>
        </p:nvSpPr>
        <p:spPr>
          <a:xfrm>
            <a:off x="1559496" y="6597352"/>
            <a:ext cx="504056" cy="2364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B94EDB2-D1AD-4CC8-9623-AFA2EAECC4EE}" type="slidenum">
              <a:rPr kumimoji="0" lang="en-GB" sz="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BBB3942C-7753-47C6-AC80-8F41318E4C6E}"/>
              </a:ext>
            </a:extLst>
          </p:cNvPr>
          <p:cNvSpPr txBox="1"/>
          <p:nvPr/>
        </p:nvSpPr>
        <p:spPr>
          <a:xfrm>
            <a:off x="1871565" y="5229201"/>
            <a:ext cx="8472907"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Explains how you can create you own LEP and covers every step in the process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800" b="0" i="0" u="none" strike="noStrike" kern="1200" cap="none" spc="0" normalizeH="0" baseline="0" noProof="0" dirty="0">
                <a:ln>
                  <a:noFill/>
                </a:ln>
                <a:solidFill>
                  <a:srgbClr val="39B54A"/>
                </a:solidFill>
                <a:effectLst/>
                <a:uLnTx/>
                <a:uFillTx/>
                <a:latin typeface="Arial"/>
                <a:ea typeface="+mn-ea"/>
                <a:cs typeface="+mn-cs"/>
                <a:hlinkClick r:id="rId5"/>
              </a:rPr>
              <a:t>https://www.localenergy.scot/what-is-local-energy/local-energy-plans/</a:t>
            </a:r>
            <a:endParaRPr kumimoji="0" lang="en-GB" sz="1800" b="0" i="0" u="none" strike="noStrike" kern="1200" cap="none" spc="0" normalizeH="0" baseline="0" noProof="0" dirty="0">
              <a:ln>
                <a:noFill/>
              </a:ln>
              <a:solidFill>
                <a:srgbClr val="39B54A"/>
              </a:solidFill>
              <a:effectLst/>
              <a:uLnTx/>
              <a:uFillTx/>
              <a:latin typeface="Arial"/>
              <a:ea typeface="+mn-ea"/>
              <a:cs typeface="+mn-cs"/>
            </a:endParaRPr>
          </a:p>
        </p:txBody>
      </p:sp>
    </p:spTree>
    <p:extLst>
      <p:ext uri="{BB962C8B-B14F-4D97-AF65-F5344CB8AC3E}">
        <p14:creationId xmlns:p14="http://schemas.microsoft.com/office/powerpoint/2010/main" val="3516914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p:cNvSpPr>
            <a:spLocks noGrp="1"/>
          </p:cNvSpPr>
          <p:nvPr>
            <p:ph type="title"/>
          </p:nvPr>
        </p:nvSpPr>
        <p:spPr>
          <a:xfrm>
            <a:off x="1919536" y="332658"/>
            <a:ext cx="8063271" cy="778281"/>
          </a:xfrm>
        </p:spPr>
        <p:txBody>
          <a:bodyPr/>
          <a:lstStyle/>
          <a:p>
            <a:r>
              <a:rPr lang="en-GB" sz="2800" dirty="0">
                <a:solidFill>
                  <a:srgbClr val="39B54A"/>
                </a:solidFill>
              </a:rPr>
              <a:t>Looking ahead</a:t>
            </a:r>
          </a:p>
        </p:txBody>
      </p:sp>
      <p:sp>
        <p:nvSpPr>
          <p:cNvPr id="26" name="Rectangle 25"/>
          <p:cNvSpPr/>
          <p:nvPr/>
        </p:nvSpPr>
        <p:spPr>
          <a:xfrm>
            <a:off x="1919535" y="1045180"/>
            <a:ext cx="8496944" cy="4832092"/>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Proposal submitted to Scottish Government to support a number of new Community-led LEPs through CARES.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Any decision will wait until after the Scottish Government’s Local Energy Policy Statement is issued (expected Feb 2020). Statement will set out the Government’s position. Consultation ended on 4 Dec 2019.</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Proposal is for:</a:t>
            </a: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a lead organisation</a:t>
            </a: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to use guide and toolkit (help guide contracted consultants)</a:t>
            </a: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2 stage process</a:t>
            </a:r>
          </a:p>
          <a:p>
            <a:pPr marL="1257300" marR="0" lvl="2"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Stage 1 – concept of accelerating progress to net zero emissions</a:t>
            </a:r>
          </a:p>
          <a:p>
            <a:pPr marL="1257300" marR="0" lvl="2"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Stage 2 – define the proposed process, programme and outline costs and include evidence on local participants and other (wider) committed support</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Communities can use guide and toolkit to develop local energy plans </a:t>
            </a:r>
          </a:p>
        </p:txBody>
      </p:sp>
      <p:sp>
        <p:nvSpPr>
          <p:cNvPr id="5" name="Slide Number Placeholder 3"/>
          <p:cNvSpPr txBox="1">
            <a:spLocks/>
          </p:cNvSpPr>
          <p:nvPr/>
        </p:nvSpPr>
        <p:spPr>
          <a:xfrm>
            <a:off x="1559496" y="6597352"/>
            <a:ext cx="504056" cy="2364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B94EDB2-D1AD-4CC8-9623-AFA2EAECC4EE}" type="slidenum">
              <a:rPr kumimoji="0" lang="en-GB" sz="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14755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06557" y="679440"/>
            <a:ext cx="7753351" cy="537369"/>
          </a:xfrm>
        </p:spPr>
        <p:txBody>
          <a:bodyPr>
            <a:normAutofit/>
          </a:bodyPr>
          <a:lstStyle/>
          <a:p>
            <a:r>
              <a:rPr lang="en-US" sz="3200" b="1" dirty="0"/>
              <a:t>Barra &amp; Vatersay Local Energy Plan</a:t>
            </a:r>
            <a:endParaRPr lang="en-GB" sz="3200" b="1" dirty="0"/>
          </a:p>
        </p:txBody>
      </p:sp>
      <p:pic>
        <p:nvPicPr>
          <p:cNvPr id="5" name="Picture 4"/>
          <p:cNvPicPr>
            <a:picLocks noChangeAspect="1"/>
          </p:cNvPicPr>
          <p:nvPr/>
        </p:nvPicPr>
        <p:blipFill>
          <a:blip r:embed="rId2"/>
          <a:stretch>
            <a:fillRect/>
          </a:stretch>
        </p:blipFill>
        <p:spPr>
          <a:xfrm>
            <a:off x="3239546" y="1681929"/>
            <a:ext cx="6087372" cy="4926851"/>
          </a:xfrm>
          <a:prstGeom prst="rect">
            <a:avLst/>
          </a:prstGeom>
          <a:ln w="12700">
            <a:solidFill>
              <a:schemeClr val="accent1"/>
            </a:solidFill>
          </a:ln>
        </p:spPr>
      </p:pic>
      <p:sp>
        <p:nvSpPr>
          <p:cNvPr id="6" name="Rectangle 5"/>
          <p:cNvSpPr/>
          <p:nvPr/>
        </p:nvSpPr>
        <p:spPr>
          <a:xfrm>
            <a:off x="3610841" y="6041818"/>
            <a:ext cx="817418" cy="318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Barra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Arrow Connector 6"/>
          <p:cNvCxnSpPr/>
          <p:nvPr/>
        </p:nvCxnSpPr>
        <p:spPr>
          <a:xfrm flipH="1" flipV="1">
            <a:off x="3541172" y="5806290"/>
            <a:ext cx="346364" cy="2355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319921" y="1144560"/>
            <a:ext cx="5926622" cy="307777"/>
          </a:xfrm>
          <a:prstGeom prst="rect">
            <a:avLst/>
          </a:prstGeom>
        </p:spPr>
        <p:txBody>
          <a:bodyPr wrap="none">
            <a:spAutoFit/>
          </a:bodyPr>
          <a:lstStyle/>
          <a:p>
            <a:r>
              <a:rPr lang="en-US" dirty="0"/>
              <a:t>Euan Scott, Project Co-</a:t>
            </a:r>
            <a:r>
              <a:rPr lang="en-US" dirty="0" err="1"/>
              <a:t>ordinator</a:t>
            </a:r>
            <a:r>
              <a:rPr lang="en-US" dirty="0"/>
              <a:t> at Barra and Vatersay Wind Energy Ltd</a:t>
            </a:r>
          </a:p>
        </p:txBody>
      </p:sp>
    </p:spTree>
    <p:extLst>
      <p:ext uri="{BB962C8B-B14F-4D97-AF65-F5344CB8AC3E}">
        <p14:creationId xmlns:p14="http://schemas.microsoft.com/office/powerpoint/2010/main" val="4036396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86435"/>
          </a:xfrm>
        </p:spPr>
        <p:txBody>
          <a:bodyPr>
            <a:normAutofit fontScale="90000"/>
          </a:bodyPr>
          <a:lstStyle/>
          <a:p>
            <a:r>
              <a:rPr lang="en-US" b="1" dirty="0">
                <a:latin typeface="+mn-lt"/>
              </a:rPr>
              <a:t>Locality</a:t>
            </a:r>
            <a:endParaRPr lang="en-GB" b="1" dirty="0">
              <a:latin typeface="+mn-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233488"/>
            <a:ext cx="4724151" cy="5410200"/>
          </a:xfrm>
          <a:prstGeom prst="rect">
            <a:avLst/>
          </a:prstGeom>
          <a:ln>
            <a:solidFill>
              <a:schemeClr val="accent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5560" y="1233488"/>
            <a:ext cx="1436791" cy="1890712"/>
          </a:xfrm>
          <a:prstGeom prst="rect">
            <a:avLst/>
          </a:prstGeom>
          <a:ln>
            <a:solidFill>
              <a:schemeClr val="accent1"/>
            </a:solidFill>
          </a:ln>
        </p:spPr>
      </p:pic>
      <p:sp>
        <p:nvSpPr>
          <p:cNvPr id="5" name="TextBox 4"/>
          <p:cNvSpPr txBox="1"/>
          <p:nvPr/>
        </p:nvSpPr>
        <p:spPr>
          <a:xfrm>
            <a:off x="7101840" y="1416685"/>
            <a:ext cx="4678680" cy="5078313"/>
          </a:xfrm>
          <a:prstGeom prst="rect">
            <a:avLst/>
          </a:prstGeom>
          <a:blipFill>
            <a:blip r:embed="rId4"/>
            <a:tile tx="0" ty="0" sx="100000" sy="100000" flip="none" algn="tl"/>
          </a:bli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Key Statistics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OS grid reference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NF687004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Coordinates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56.9833°N 7.4667°W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Area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22.7</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square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miles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Council area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 h-</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Eileanan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Siar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Population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Population density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19.98 people/km2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Household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 - 587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(720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CnES</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Average household size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- 2.15 people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Broad age groups: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Under 16 - 20.3%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16 to 64 - 58.7%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65 and over - 21%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Economically active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- 70%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Source: National Records of Scotland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hlinkClick r:id="rId5"/>
              </a:rPr>
              <a:t>www.scotlandscensus.gov.uk</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a:blip r:embed="rId6"/>
          <a:stretch>
            <a:fillRect/>
          </a:stretch>
        </p:blipFill>
        <p:spPr>
          <a:xfrm>
            <a:off x="9829631" y="161925"/>
            <a:ext cx="1950889" cy="1170533"/>
          </a:xfrm>
          <a:prstGeom prst="rect">
            <a:avLst/>
          </a:prstGeom>
        </p:spPr>
      </p:pic>
    </p:spTree>
    <p:extLst>
      <p:ext uri="{BB962C8B-B14F-4D97-AF65-F5344CB8AC3E}">
        <p14:creationId xmlns:p14="http://schemas.microsoft.com/office/powerpoint/2010/main" val="1828687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Aims</a:t>
            </a:r>
          </a:p>
        </p:txBody>
      </p:sp>
      <p:sp>
        <p:nvSpPr>
          <p:cNvPr id="3" name="Content Placeholder 2"/>
          <p:cNvSpPr>
            <a:spLocks noGrp="1"/>
          </p:cNvSpPr>
          <p:nvPr>
            <p:ph idx="1"/>
          </p:nvPr>
        </p:nvSpPr>
        <p:spPr>
          <a:xfrm>
            <a:off x="810000" y="2494988"/>
            <a:ext cx="10554574" cy="3636511"/>
          </a:xfrm>
        </p:spPr>
        <p:txBody>
          <a:bodyPr>
            <a:normAutofit/>
          </a:bodyPr>
          <a:lstStyle/>
          <a:p>
            <a:pPr>
              <a:buFont typeface="Courier New" panose="02070309020205020404" pitchFamily="49" charset="0"/>
              <a:buChar char="o"/>
            </a:pPr>
            <a:r>
              <a:rPr lang="en-US" sz="2400" dirty="0"/>
              <a:t>Raise awareness of local energy planning methodologies / approaches and discuss how this fits with local energy systems changes</a:t>
            </a:r>
          </a:p>
          <a:p>
            <a:pPr>
              <a:buFont typeface="Courier New" panose="02070309020205020404" pitchFamily="49" charset="0"/>
              <a:buChar char="o"/>
            </a:pPr>
            <a:r>
              <a:rPr lang="en-US" sz="2400" dirty="0"/>
              <a:t>Share experiences of effective approaches to community engagement on the coming changes to the energy system and discuss how this could work effectively</a:t>
            </a:r>
          </a:p>
          <a:p>
            <a:pPr>
              <a:buFont typeface="Courier New" panose="02070309020205020404" pitchFamily="49" charset="0"/>
              <a:buChar char="o"/>
            </a:pPr>
            <a:r>
              <a:rPr lang="en-US" sz="2400" dirty="0"/>
              <a:t>Explore funding that could be available for local energy planning, community engagement, innovation projects and taking identified projects forward</a:t>
            </a:r>
          </a:p>
        </p:txBody>
      </p:sp>
    </p:spTree>
    <p:extLst>
      <p:ext uri="{BB962C8B-B14F-4D97-AF65-F5344CB8AC3E}">
        <p14:creationId xmlns:p14="http://schemas.microsoft.com/office/powerpoint/2010/main" val="18939240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168" y="322061"/>
            <a:ext cx="7378401" cy="778281"/>
          </a:xfrm>
        </p:spPr>
        <p:txBody>
          <a:bodyPr>
            <a:normAutofit/>
          </a:bodyPr>
          <a:lstStyle/>
          <a:p>
            <a:r>
              <a:rPr lang="en-GB" b="1" dirty="0">
                <a:solidFill>
                  <a:schemeClr val="tx1"/>
                </a:solidFill>
                <a:latin typeface="+mn-lt"/>
              </a:rPr>
              <a:t>Changing strategic landscape</a:t>
            </a:r>
          </a:p>
        </p:txBody>
      </p:sp>
      <p:pic>
        <p:nvPicPr>
          <p:cNvPr id="4" name="Picture 2" descr="E:\Ross Changeworks\COBEN Temp Jan 03 2018\Scottish Energy Strategy Dec 2017 Front Cover.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2000"/>
                    </a14:imgEffect>
                  </a14:imgLayer>
                </a14:imgProps>
              </a:ext>
              <a:ext uri="{28A0092B-C50C-407E-A947-70E740481C1C}">
                <a14:useLocalDpi xmlns:a14="http://schemas.microsoft.com/office/drawing/2010/main" val="0"/>
              </a:ext>
            </a:extLst>
          </a:blip>
          <a:srcRect/>
          <a:stretch>
            <a:fillRect/>
          </a:stretch>
        </p:blipFill>
        <p:spPr bwMode="auto">
          <a:xfrm>
            <a:off x="342168" y="1100342"/>
            <a:ext cx="3384376" cy="4467823"/>
          </a:xfrm>
          <a:prstGeom prst="rect">
            <a:avLst/>
          </a:prstGeom>
          <a:solidFill>
            <a:schemeClr val="accent1"/>
          </a:solidFill>
          <a:ln>
            <a:solidFill>
              <a:schemeClr val="accent1"/>
            </a:solidFill>
          </a:ln>
          <a:extLst/>
        </p:spPr>
      </p:pic>
      <p:pic>
        <p:nvPicPr>
          <p:cNvPr id="1027" name="Picture 3" descr="E:\Ross Changeworks\COBEN Temp Jan 03 2018\Scottish 2050 Principle 3.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8980904" y="3497026"/>
            <a:ext cx="1492589" cy="193814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4" descr="E:\Ross Changeworks\COBEN Temp Jan 03 2018\Scottish 2050 Principle 1.pn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7531161" y="3497026"/>
            <a:ext cx="1511209" cy="195351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9" name="Picture 5" descr="E:\Ross Changeworks\COBEN Temp Jan 03 2018\Scottish 2050 Principle 2.png"/>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10460995" y="3499912"/>
            <a:ext cx="1528773" cy="193236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0" name="Picture 6" descr="E:\Ross Changeworks\COBEN Temp Jan 03 2018\Scottish 2050 Vision 1.png"/>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7118289" y="1082004"/>
            <a:ext cx="4871481" cy="160606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48982" y="2040258"/>
            <a:ext cx="3222559" cy="4646575"/>
          </a:xfrm>
          <a:prstGeom prst="rect">
            <a:avLst/>
          </a:prstGeom>
          <a:ln>
            <a:solidFill>
              <a:schemeClr val="accent1"/>
            </a:solidFill>
          </a:ln>
        </p:spPr>
      </p:pic>
      <p:sp>
        <p:nvSpPr>
          <p:cNvPr id="3" name="Rounded Rectangular Callout 2"/>
          <p:cNvSpPr/>
          <p:nvPr/>
        </p:nvSpPr>
        <p:spPr>
          <a:xfrm>
            <a:off x="4733358" y="1329166"/>
            <a:ext cx="2325090" cy="953386"/>
          </a:xfrm>
          <a:prstGeom prst="wedgeRound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Is it changing? Who and what are the agents of change?</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ular Callout 6"/>
          <p:cNvSpPr/>
          <p:nvPr/>
        </p:nvSpPr>
        <p:spPr>
          <a:xfrm>
            <a:off x="4525916" y="2701950"/>
            <a:ext cx="2990736" cy="1398522"/>
          </a:xfrm>
          <a:prstGeom prst="wedgeRound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alibri" panose="020F0502020204030204"/>
                <a:ea typeface="+mn-ea"/>
                <a:cs typeface="+mn-cs"/>
              </a:rPr>
              <a:t>Community energy is the delivery of community-led renewable energy projects, whether wholly owned and/or controlled by communities, or through partnerships with commercial or public sector partners</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ed Rectangular Callout 7"/>
          <p:cNvSpPr/>
          <p:nvPr/>
        </p:nvSpPr>
        <p:spPr>
          <a:xfrm>
            <a:off x="4565079" y="4586163"/>
            <a:ext cx="2966082" cy="1673332"/>
          </a:xfrm>
          <a:prstGeom prst="wedgeRound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alibri" panose="020F0502020204030204"/>
                <a:ea typeface="+mn-ea"/>
                <a:cs typeface="+mn-cs"/>
              </a:rPr>
              <a:t>Local energy is more wide ranging, involving a range of different organisations [public &amp; private], who are delivering an energy service for the benefit of local consumers operating within a defined geographic area</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041516" y="438105"/>
            <a:ext cx="20017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Climate emergency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10274465" y="462596"/>
            <a:ext cx="19018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Net zero targets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342168" y="3521488"/>
            <a:ext cx="418374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latin typeface="Calibri" panose="020F0502020204030204"/>
                <a:ea typeface="+mn-ea"/>
                <a:cs typeface="+mn-cs"/>
              </a:rPr>
              <a:t>1/6 strategic energy priorities in Scotland’s Energy Strategy: to empower our communities by supporting the development of innovative &amp; integrated local energy systems and network</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7854984" y="5601625"/>
            <a:ext cx="41347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SG recognises that local energy cannot be delivered in isolation: it will develop alongside (and within) a vibrant national energy network.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278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Title 2"/>
          <p:cNvSpPr txBox="1">
            <a:spLocks/>
          </p:cNvSpPr>
          <p:nvPr/>
        </p:nvSpPr>
        <p:spPr>
          <a:xfrm>
            <a:off x="884233" y="1846157"/>
            <a:ext cx="10266218" cy="3638877"/>
          </a:xfrm>
          <a:prstGeom prst="rect">
            <a:avLst/>
          </a:prstGeom>
        </p:spPr>
        <p:txBody>
          <a:bodyPr/>
          <a:lstStyle>
            <a:lvl1pPr algn="l" defTabSz="457200" rtl="0" eaLnBrk="1" latinLnBrk="0" hangingPunct="1">
              <a:spcBef>
                <a:spcPct val="0"/>
              </a:spcBef>
              <a:buNone/>
              <a:defRPr sz="3000" kern="1200" spc="-50">
                <a:solidFill>
                  <a:srgbClr val="00B050"/>
                </a:solidFill>
                <a:latin typeface="+mj-lt"/>
                <a:ea typeface="+mj-ea"/>
                <a:cs typeface="+mj-cs"/>
              </a:defRPr>
            </a:lvl1pPr>
          </a:lstStyle>
          <a:p>
            <a:pPr marL="342900" marR="0" lvl="0" indent="-34290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GB" sz="2400" b="0" i="0" u="none" strike="noStrike" kern="1200" cap="none" spc="-50" normalizeH="0" baseline="0" noProof="0" dirty="0">
                <a:ln>
                  <a:noFill/>
                </a:ln>
                <a:solidFill>
                  <a:prstClr val="black"/>
                </a:solidFill>
                <a:effectLst/>
                <a:uLnTx/>
                <a:uFillTx/>
                <a:latin typeface="Calibri" panose="020F0502020204030204"/>
                <a:ea typeface="+mj-ea"/>
                <a:cs typeface="+mj-cs"/>
              </a:rPr>
              <a:t>created by local communities</a:t>
            </a:r>
          </a:p>
          <a:p>
            <a:pPr marL="342900" marR="0" lvl="0" indent="-34290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GB" sz="2400" b="0" i="0" u="none" strike="noStrike" kern="1200" cap="none" spc="-50" normalizeH="0" baseline="0" noProof="0" dirty="0">
                <a:ln>
                  <a:noFill/>
                </a:ln>
                <a:solidFill>
                  <a:prstClr val="black"/>
                </a:solidFill>
                <a:effectLst/>
                <a:uLnTx/>
                <a:uFillTx/>
                <a:latin typeface="Calibri" panose="020F0502020204030204"/>
                <a:ea typeface="+mj-ea"/>
                <a:cs typeface="+mj-cs"/>
              </a:rPr>
              <a:t>designed and developed in line with local need</a:t>
            </a:r>
          </a:p>
          <a:p>
            <a:pPr marL="342900" marR="0" lvl="0" indent="-34290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GB" sz="2400" b="0" i="0" u="none" strike="noStrike" kern="1200" cap="none" spc="-50" normalizeH="0" baseline="0" noProof="0" dirty="0">
                <a:ln>
                  <a:noFill/>
                </a:ln>
                <a:solidFill>
                  <a:prstClr val="black"/>
                </a:solidFill>
                <a:effectLst/>
                <a:uLnTx/>
                <a:uFillTx/>
                <a:latin typeface="Calibri" panose="020F0502020204030204"/>
                <a:ea typeface="+mj-ea"/>
                <a:cs typeface="+mj-cs"/>
              </a:rPr>
              <a:t>a ‘whole-system’ view to include power, heat, transport, demand management and storage, energy efficiency</a:t>
            </a:r>
          </a:p>
          <a:p>
            <a:pPr marL="342900" marR="0" lvl="0" indent="-34290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GB" sz="2400" b="0" i="0" u="none" strike="noStrike" kern="1200" cap="none" spc="-50" normalizeH="0" baseline="0" noProof="0" dirty="0">
                <a:ln>
                  <a:noFill/>
                </a:ln>
                <a:solidFill>
                  <a:prstClr val="black"/>
                </a:solidFill>
                <a:effectLst/>
                <a:uLnTx/>
                <a:uFillTx/>
                <a:latin typeface="Calibri" panose="020F0502020204030204"/>
                <a:ea typeface="+mj-ea"/>
                <a:cs typeface="+mj-cs"/>
              </a:rPr>
              <a:t>sets out the key priorities and opportunities that will promote the development of local energy systems</a:t>
            </a:r>
          </a:p>
          <a:p>
            <a:pPr marL="342900" marR="0" lvl="0" indent="-34290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GB" sz="2400" b="0" i="0" u="none" strike="noStrike" kern="1200" cap="none" spc="-50" normalizeH="0" baseline="0" noProof="0" dirty="0">
                <a:ln>
                  <a:noFill/>
                </a:ln>
                <a:solidFill>
                  <a:prstClr val="black"/>
                </a:solidFill>
                <a:effectLst/>
                <a:uLnTx/>
                <a:uFillTx/>
                <a:latin typeface="Calibri" panose="020F0502020204030204"/>
                <a:ea typeface="+mj-ea"/>
                <a:cs typeface="+mj-cs"/>
              </a:rPr>
              <a:t>places these in the context of planning processes that are developing as part of regional and national strategies</a:t>
            </a:r>
          </a:p>
        </p:txBody>
      </p:sp>
      <p:sp>
        <p:nvSpPr>
          <p:cNvPr id="20" name="Title 2"/>
          <p:cNvSpPr>
            <a:spLocks noGrp="1"/>
          </p:cNvSpPr>
          <p:nvPr>
            <p:ph type="title"/>
          </p:nvPr>
        </p:nvSpPr>
        <p:spPr>
          <a:xfrm>
            <a:off x="960801" y="555469"/>
            <a:ext cx="6685602" cy="1110939"/>
          </a:xfrm>
        </p:spPr>
        <p:txBody>
          <a:bodyPr>
            <a:normAutofit fontScale="90000"/>
          </a:bodyPr>
          <a:lstStyle/>
          <a:p>
            <a:r>
              <a:rPr lang="en-GB" b="1" dirty="0">
                <a:solidFill>
                  <a:schemeClr val="tx1"/>
                </a:solidFill>
                <a:latin typeface="+mn-lt"/>
              </a:rPr>
              <a:t>What is a Local Energy </a:t>
            </a:r>
            <a:r>
              <a:rPr lang="en-GB" b="1" dirty="0" smtClean="0">
                <a:solidFill>
                  <a:schemeClr val="tx1"/>
                </a:solidFill>
                <a:latin typeface="+mn-lt"/>
              </a:rPr>
              <a:t>Plan?</a:t>
            </a:r>
            <a:endParaRPr lang="en-GB" b="1" dirty="0">
              <a:solidFill>
                <a:schemeClr val="tx1"/>
              </a:solidFill>
              <a:latin typeface="+mn-lt"/>
            </a:endParaRPr>
          </a:p>
        </p:txBody>
      </p:sp>
      <p:sp>
        <p:nvSpPr>
          <p:cNvPr id="2" name="Rounded Rectangular Callout 1"/>
          <p:cNvSpPr/>
          <p:nvPr/>
        </p:nvSpPr>
        <p:spPr>
          <a:xfrm>
            <a:off x="8552578" y="555469"/>
            <a:ext cx="3297382" cy="1371600"/>
          </a:xfrm>
          <a:prstGeom prst="wedgeRound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Are the community sufficiently well informed of the options and the changing policy/strategic landscape?</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ounded Rectangular Callout 2"/>
          <p:cNvSpPr/>
          <p:nvPr/>
        </p:nvSpPr>
        <p:spPr>
          <a:xfrm>
            <a:off x="427703" y="5745695"/>
            <a:ext cx="11179278" cy="963183"/>
          </a:xfrm>
          <a:prstGeom prst="wedgeRound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Local Energy Systems are ones which find ways to link supply and demand of energy services within an area across electricity, heat and transport, delivers real value to everyone in local areas and support the growth of vibrant, net zero local economies.</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589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p:cNvSpPr>
            <a:spLocks noGrp="1"/>
          </p:cNvSpPr>
          <p:nvPr>
            <p:ph type="title"/>
          </p:nvPr>
        </p:nvSpPr>
        <p:spPr>
          <a:xfrm>
            <a:off x="586932" y="398206"/>
            <a:ext cx="6161660" cy="853917"/>
          </a:xfrm>
        </p:spPr>
        <p:txBody>
          <a:bodyPr>
            <a:normAutofit fontScale="90000"/>
          </a:bodyPr>
          <a:lstStyle/>
          <a:p>
            <a:pPr algn="ctr">
              <a:spcBef>
                <a:spcPts val="600"/>
              </a:spcBef>
            </a:pPr>
            <a:r>
              <a:rPr lang="en-GB" b="1" dirty="0" smtClean="0">
                <a:solidFill>
                  <a:schemeClr val="tx1"/>
                </a:solidFill>
                <a:latin typeface="+mn-lt"/>
              </a:rPr>
              <a:t>Community Engagement</a:t>
            </a:r>
            <a:r>
              <a:rPr lang="en-GB" b="1" dirty="0">
                <a:solidFill>
                  <a:schemeClr val="tx1"/>
                </a:solidFill>
                <a:latin typeface="+mn-lt"/>
              </a:rPr>
              <a:t/>
            </a:r>
            <a:br>
              <a:rPr lang="en-GB" b="1" dirty="0">
                <a:solidFill>
                  <a:schemeClr val="tx1"/>
                </a:solidFill>
                <a:latin typeface="+mn-lt"/>
              </a:rPr>
            </a:br>
            <a:r>
              <a:rPr lang="en-GB" sz="1300" b="1" dirty="0" smtClean="0">
                <a:solidFill>
                  <a:schemeClr val="tx1"/>
                </a:solidFill>
                <a:latin typeface="+mn-lt"/>
              </a:rPr>
              <a:t>(supported </a:t>
            </a:r>
            <a:r>
              <a:rPr lang="en-GB" sz="1300" b="1" dirty="0">
                <a:solidFill>
                  <a:schemeClr val="tx1"/>
                </a:solidFill>
                <a:latin typeface="+mn-lt"/>
              </a:rPr>
              <a:t>by Community Energy Scotland) </a:t>
            </a:r>
          </a:p>
        </p:txBody>
      </p:sp>
      <p:sp>
        <p:nvSpPr>
          <p:cNvPr id="5" name="Rectangle 4"/>
          <p:cNvSpPr/>
          <p:nvPr/>
        </p:nvSpPr>
        <p:spPr>
          <a:xfrm>
            <a:off x="586932" y="1636673"/>
            <a:ext cx="4458958" cy="4078039"/>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Focused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on two community events supported by a survey.</a:t>
            </a:r>
          </a:p>
          <a:p>
            <a:pPr marL="285750" marR="0" lvl="0"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Information displays in public buildings and promotion through local and social media.</a:t>
            </a:r>
          </a:p>
          <a:p>
            <a:pPr marL="285750" marR="0" lvl="0"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Material has been created by CES to support process.</a:t>
            </a:r>
          </a:p>
          <a:p>
            <a:pPr marL="285750" marR="0" lvl="0"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First event held as drop in events in Northbay and Castlebay </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and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two workshops at the school.</a:t>
            </a:r>
          </a:p>
          <a:p>
            <a:pPr marL="285750" marR="0" lvl="0"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Second event </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was a workshop to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explore priorities and feedback on the draft plan.</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janice\users$\ross.jones\Documents\COBEN New\Presentations\Local Content\B&amp;V Poster.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6720" y="398206"/>
            <a:ext cx="2599908" cy="3154992"/>
          </a:xfrm>
          <a:prstGeom prst="rect">
            <a:avLst/>
          </a:prstGeom>
          <a:noFill/>
          <a:ln>
            <a:noFill/>
          </a:ln>
        </p:spPr>
      </p:pic>
      <p:pic>
        <p:nvPicPr>
          <p:cNvPr id="8" name="ymail_attachmentId263" descr="c6b7bdfe-953d-4726-8e3b-b5c13166ddc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6720" y="4135945"/>
            <a:ext cx="2599908" cy="1916494"/>
          </a:xfrm>
          <a:prstGeom prst="rect">
            <a:avLst/>
          </a:prstGeom>
          <a:noFill/>
          <a:ln w="9525">
            <a:noFill/>
            <a:miter lim="800000"/>
            <a:headEnd/>
            <a:tailEnd/>
          </a:ln>
        </p:spPr>
      </p:pic>
      <p:sp>
        <p:nvSpPr>
          <p:cNvPr id="2" name="Rectangular Callout 1"/>
          <p:cNvSpPr/>
          <p:nvPr/>
        </p:nvSpPr>
        <p:spPr>
          <a:xfrm>
            <a:off x="5413099" y="1636673"/>
            <a:ext cx="3111910" cy="3375192"/>
          </a:xfrm>
          <a:prstGeom prst="wedge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World-cafe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format: after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introduction split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into tables of 4 and 5 to discuss, agree and rank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responses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to a number of set questions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and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during the process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agree the major issues and solutions.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ifferent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events should follow the same format so the responses and outputs can be collated across events.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883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4674"/>
            <a:ext cx="10661073" cy="1325563"/>
          </a:xfrm>
        </p:spPr>
        <p:txBody>
          <a:bodyPr/>
          <a:lstStyle/>
          <a:p>
            <a:r>
              <a:rPr lang="en-US" b="1" dirty="0">
                <a:latin typeface="+mn-lt"/>
              </a:rPr>
              <a:t>Energy audit (baseline</a:t>
            </a:r>
            <a:r>
              <a:rPr lang="en-US" b="1" dirty="0" smtClean="0">
                <a:latin typeface="+mn-lt"/>
              </a:rPr>
              <a:t>) – the market</a:t>
            </a:r>
            <a:endParaRPr lang="en-GB" b="1" dirty="0">
              <a:latin typeface="+mn-lt"/>
            </a:endParaRPr>
          </a:p>
        </p:txBody>
      </p:sp>
      <p:pic>
        <p:nvPicPr>
          <p:cNvPr id="4" name="Picture 3"/>
          <p:cNvPicPr>
            <a:picLocks noChangeAspect="1"/>
          </p:cNvPicPr>
          <p:nvPr/>
        </p:nvPicPr>
        <p:blipFill>
          <a:blip r:embed="rId2"/>
          <a:stretch>
            <a:fillRect/>
          </a:stretch>
        </p:blipFill>
        <p:spPr>
          <a:xfrm>
            <a:off x="8135187" y="1921561"/>
            <a:ext cx="4000115" cy="1832253"/>
          </a:xfrm>
          <a:prstGeom prst="rect">
            <a:avLst/>
          </a:prstGeom>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2" y="1455821"/>
            <a:ext cx="8135187" cy="4814702"/>
          </a:xfrm>
          <a:prstGeom prst="rect">
            <a:avLst/>
          </a:prstGeom>
          <a:blipFill>
            <a:blip r:embed="rId4"/>
            <a:tile tx="0" ty="0" sx="100000" sy="100000" flip="none" algn="tl"/>
          </a:blipFill>
          <a:extLst/>
        </p:spPr>
      </p:pic>
      <p:sp>
        <p:nvSpPr>
          <p:cNvPr id="6" name="TextBox 5"/>
          <p:cNvSpPr txBox="1"/>
          <p:nvPr/>
        </p:nvSpPr>
        <p:spPr>
          <a:xfrm>
            <a:off x="685800" y="973959"/>
            <a:ext cx="52919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Annual estimated total energy demand</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8135187" y="1485669"/>
            <a:ext cx="4000115" cy="400110"/>
          </a:xfrm>
          <a:prstGeom prst="rect">
            <a:avLst/>
          </a:prstGeom>
          <a:solidFill>
            <a:srgbClr val="92D05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TOTAL (all sources)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ular Callout 6"/>
          <p:cNvSpPr/>
          <p:nvPr/>
        </p:nvSpPr>
        <p:spPr>
          <a:xfrm>
            <a:off x="8125355" y="3789596"/>
            <a:ext cx="4000115" cy="2677550"/>
          </a:xfrm>
          <a:prstGeom prst="wedge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G</a:t>
            </a: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rid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export limit is subject to G83 (3.68kW per phase) and additional renewable assets are not permitted without associated new </a:t>
            </a: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demand but there is scope for far greater penetration if supplemented by storage. </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Nested within this the 900kW community turbine is curtailed to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0MW when </a:t>
            </a: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‘islanded’ and local demand is met using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diesel generation.</a:t>
            </a:r>
          </a:p>
        </p:txBody>
      </p:sp>
      <p:sp>
        <p:nvSpPr>
          <p:cNvPr id="8" name="Rounded Rectangular Callout 7"/>
          <p:cNvSpPr/>
          <p:nvPr/>
        </p:nvSpPr>
        <p:spPr>
          <a:xfrm>
            <a:off x="8620769" y="166952"/>
            <a:ext cx="3514533" cy="1091828"/>
          </a:xfrm>
          <a:prstGeom prst="wedgeRound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Community wind turbine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generates around </a:t>
            </a: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3.3GWh/</a:t>
            </a:r>
            <a:r>
              <a:rPr kumimoji="0" lang="en-US" sz="1600" b="0" i="0" u="none" strike="noStrike" kern="1200" cap="none" spc="0" normalizeH="0" baseline="0" noProof="0" dirty="0" err="1" smtClean="0">
                <a:ln>
                  <a:noFill/>
                </a:ln>
                <a:solidFill>
                  <a:prstClr val="white"/>
                </a:solidFill>
                <a:effectLst/>
                <a:uLnTx/>
                <a:uFillTx/>
                <a:latin typeface="Calibri" panose="020F0502020204030204"/>
                <a:ea typeface="+mn-ea"/>
                <a:cs typeface="+mn-cs"/>
              </a:rPr>
              <a:t>yr</a:t>
            </a: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(of which </a:t>
            </a: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0.5GWh/</a:t>
            </a:r>
            <a:r>
              <a:rPr kumimoji="0" lang="en-US" sz="1600" b="0" i="0" u="none" strike="noStrike" kern="1200" cap="none" spc="0" normalizeH="0" baseline="0" noProof="0" dirty="0" err="1" smtClean="0">
                <a:ln>
                  <a:noFill/>
                </a:ln>
                <a:solidFill>
                  <a:prstClr val="white"/>
                </a:solidFill>
                <a:effectLst/>
                <a:uLnTx/>
                <a:uFillTx/>
                <a:latin typeface="Calibri" panose="020F0502020204030204"/>
                <a:ea typeface="+mn-ea"/>
                <a:cs typeface="+mn-cs"/>
              </a:rPr>
              <a:t>yr</a:t>
            </a: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 curtailed as  a result of scheduled outages).</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p:cNvSpPr/>
          <p:nvPr/>
        </p:nvSpPr>
        <p:spPr>
          <a:xfrm>
            <a:off x="3746090" y="4238891"/>
            <a:ext cx="973394" cy="4068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3746090" y="2613659"/>
            <a:ext cx="973394" cy="3802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3746090" y="5889523"/>
            <a:ext cx="1120879"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216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217170" y="1071923"/>
            <a:ext cx="10622280" cy="4154984"/>
          </a:xfrm>
          <a:prstGeom prst="rect">
            <a:avLst/>
          </a:prstGeom>
          <a:blipFill>
            <a:blip r:embed="rId2"/>
            <a:tile tx="0" ty="0" sx="100000" sy="100000" flip="none" algn="tl"/>
          </a:blip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High levels of fuel poverty: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Comhairle</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nan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Eilean</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Siar</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region has an average fuel poverty rate at 56% (Scottish House Condition Survey, 2016)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Inefficient energy consuming housing: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55% of dwellings are assessed as being in the least efficient Energy Performance Certificate (EPC) rating bands (E – G) 51% of dwellings are 35 or more years old.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High levels of electric &amp; oil heating: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46% of dwellings use electric heating; 49% use heating oil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These are fuels with expensive tariffs for households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Grid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constraint (&amp; curtailment)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for larger local generation assets: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Present capacity limits the size of local generation, such as wind turbines, that can be connected to the local grid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Transport links: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69% of the population are economically active and typically travel to work by car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Affordable ferry and air travel routes to the mainland and other islands are crucial for the whole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45% of households have access to at least one car or van </a:t>
            </a:r>
            <a:endParaRPr kumimoji="0" lang="en-GB"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4" name="Title 3"/>
          <p:cNvSpPr>
            <a:spLocks noGrp="1"/>
          </p:cNvSpPr>
          <p:nvPr>
            <p:ph type="title"/>
          </p:nvPr>
        </p:nvSpPr>
        <p:spPr>
          <a:xfrm>
            <a:off x="217170" y="-17521"/>
            <a:ext cx="10515600" cy="1143635"/>
          </a:xfrm>
        </p:spPr>
        <p:txBody>
          <a:bodyPr>
            <a:normAutofit/>
          </a:bodyPr>
          <a:lstStyle/>
          <a:p>
            <a:r>
              <a:rPr lang="en-GB" b="1" dirty="0" smtClean="0">
                <a:latin typeface="+mn-lt"/>
              </a:rPr>
              <a:t>Challenges/drivers</a:t>
            </a:r>
            <a:endParaRPr lang="en-GB" b="1" dirty="0">
              <a:latin typeface="+mn-lt"/>
            </a:endParaRPr>
          </a:p>
        </p:txBody>
      </p:sp>
      <p:sp>
        <p:nvSpPr>
          <p:cNvPr id="2" name="Rounded Rectangular Callout 1"/>
          <p:cNvSpPr/>
          <p:nvPr/>
        </p:nvSpPr>
        <p:spPr>
          <a:xfrm>
            <a:off x="7431232" y="234001"/>
            <a:ext cx="3408218" cy="640593"/>
          </a:xfrm>
          <a:prstGeom prst="wedgeRound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Focusing on the issues and constraints.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ular Callout 4"/>
          <p:cNvSpPr/>
          <p:nvPr/>
        </p:nvSpPr>
        <p:spPr>
          <a:xfrm>
            <a:off x="600627" y="5361612"/>
            <a:ext cx="9811734" cy="803285"/>
          </a:xfrm>
          <a:prstGeom prst="wedge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Changing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working patterns: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should community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groups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get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help and support in drafting and submitting applications &amp;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ITTs? The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proposal can be </a:t>
            </a:r>
            <a:r>
              <a:rPr kumimoji="0" lang="en-US"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conceptualised</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(high level)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but the technical detail can be too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specialised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972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7032" y="365125"/>
            <a:ext cx="10936768" cy="1325563"/>
          </a:xfrm>
        </p:spPr>
        <p:txBody>
          <a:bodyPr/>
          <a:lstStyle/>
          <a:p>
            <a:r>
              <a:rPr lang="en-US" b="1" dirty="0">
                <a:latin typeface="+mn-lt"/>
              </a:rPr>
              <a:t>Actions</a:t>
            </a:r>
            <a:endParaRPr lang="en-GB" b="1" dirty="0">
              <a:latin typeface="+mn-lt"/>
            </a:endParaRPr>
          </a:p>
        </p:txBody>
      </p:sp>
      <p:sp>
        <p:nvSpPr>
          <p:cNvPr id="3" name="Rounded Rectangular Callout 2"/>
          <p:cNvSpPr/>
          <p:nvPr/>
        </p:nvSpPr>
        <p:spPr>
          <a:xfrm>
            <a:off x="2819401" y="425667"/>
            <a:ext cx="3477491" cy="978766"/>
          </a:xfrm>
          <a:prstGeom prst="wedgeRound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All very well but where to go from here?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2" y="1690688"/>
            <a:ext cx="9512710" cy="487676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6599297" y="395396"/>
            <a:ext cx="3330445" cy="1039308"/>
          </a:xfrm>
          <a:prstGeom prst="wedgeRound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Inaugural meeting of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L</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EP implementation group last week.</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ed Rectangular Callout 7"/>
          <p:cNvSpPr/>
          <p:nvPr/>
        </p:nvSpPr>
        <p:spPr>
          <a:xfrm>
            <a:off x="10245436" y="1690688"/>
            <a:ext cx="1683328" cy="4377603"/>
          </a:xfrm>
          <a:prstGeom prst="wedgeRound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Resource constrained: staff &amp; money. Need to engage and align with SG Local Energy Policy &amp; Scottish Energy Strategy, LHEES etc.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504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532" y="134622"/>
            <a:ext cx="10148888" cy="1325563"/>
          </a:xfrm>
        </p:spPr>
        <p:txBody>
          <a:bodyPr/>
          <a:lstStyle/>
          <a:p>
            <a:r>
              <a:rPr lang="en-US" b="1" dirty="0" smtClean="0">
                <a:latin typeface="+mn-lt"/>
              </a:rPr>
              <a:t>Outcomes (</a:t>
            </a:r>
            <a:r>
              <a:rPr lang="en-US" b="1" i="1" dirty="0" smtClean="0">
                <a:latin typeface="+mn-lt"/>
              </a:rPr>
              <a:t>ad hoc</a:t>
            </a:r>
            <a:r>
              <a:rPr lang="en-US" b="1" dirty="0" smtClean="0">
                <a:latin typeface="+mn-lt"/>
              </a:rPr>
              <a:t>)</a:t>
            </a:r>
            <a:endParaRPr lang="en-GB" b="1" dirty="0">
              <a:latin typeface="+mn-lt"/>
            </a:endParaRPr>
          </a:p>
        </p:txBody>
      </p:sp>
      <p:sp>
        <p:nvSpPr>
          <p:cNvPr id="4" name="Oval 3"/>
          <p:cNvSpPr/>
          <p:nvPr/>
        </p:nvSpPr>
        <p:spPr>
          <a:xfrm>
            <a:off x="651164" y="4017818"/>
            <a:ext cx="1972286" cy="1468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Herring Walk design study</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p:cNvSpPr/>
          <p:nvPr/>
        </p:nvSpPr>
        <p:spPr>
          <a:xfrm>
            <a:off x="8575320" y="797404"/>
            <a:ext cx="2354663" cy="11226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E-vehicle fuel good driver training</a:t>
            </a:r>
          </a:p>
        </p:txBody>
      </p:sp>
      <p:sp>
        <p:nvSpPr>
          <p:cNvPr id="6" name="Oval 5"/>
          <p:cNvSpPr/>
          <p:nvPr/>
        </p:nvSpPr>
        <p:spPr>
          <a:xfrm>
            <a:off x="3086650" y="3152544"/>
            <a:ext cx="2147455" cy="13251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Participatory GIS </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PhD study in to footpaths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p:cNvSpPr/>
          <p:nvPr/>
        </p:nvSpPr>
        <p:spPr>
          <a:xfrm>
            <a:off x="872837" y="2022764"/>
            <a:ext cx="2369128" cy="14962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EST demonstration e-bike</a:t>
            </a:r>
          </a:p>
        </p:txBody>
      </p:sp>
      <p:sp>
        <p:nvSpPr>
          <p:cNvPr id="8" name="Oval 7"/>
          <p:cNvSpPr/>
          <p:nvPr/>
        </p:nvSpPr>
        <p:spPr>
          <a:xfrm>
            <a:off x="7919448" y="2118092"/>
            <a:ext cx="1828150" cy="1011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Water Efficiency Project </a:t>
            </a:r>
          </a:p>
        </p:txBody>
      </p:sp>
      <p:sp>
        <p:nvSpPr>
          <p:cNvPr id="9" name="Oval 8"/>
          <p:cNvSpPr/>
          <p:nvPr/>
        </p:nvSpPr>
        <p:spPr>
          <a:xfrm>
            <a:off x="4393449" y="1490049"/>
            <a:ext cx="3030387" cy="16326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Resource Efficient Scotland audit  and transport review of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Barratlantic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Ltd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p:cNvSpPr/>
          <p:nvPr/>
        </p:nvSpPr>
        <p:spPr>
          <a:xfrm>
            <a:off x="6820300" y="3466339"/>
            <a:ext cx="1911927" cy="1011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Hydrogen Event</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p:cNvSpPr/>
          <p:nvPr/>
        </p:nvSpPr>
        <p:spPr>
          <a:xfrm>
            <a:off x="4160378" y="4752109"/>
            <a:ext cx="3081694" cy="1468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Uni. of Strathclyde MSc. students group and individual project work</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ular Callout 13"/>
          <p:cNvSpPr/>
          <p:nvPr/>
        </p:nvSpPr>
        <p:spPr>
          <a:xfrm>
            <a:off x="9574140" y="5105400"/>
            <a:ext cx="2122560" cy="1123950"/>
          </a:xfrm>
          <a:prstGeom prst="wedge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Only one of these was  instigated by external parties.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p:cNvSpPr/>
          <p:nvPr/>
        </p:nvSpPr>
        <p:spPr>
          <a:xfrm>
            <a:off x="9430955" y="3708436"/>
            <a:ext cx="2347674" cy="9291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Stakeholder buy-in?</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834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2014" y="144589"/>
            <a:ext cx="2722852" cy="1325563"/>
          </a:xfrm>
        </p:spPr>
        <p:txBody>
          <a:bodyPr>
            <a:normAutofit/>
          </a:bodyPr>
          <a:lstStyle/>
          <a:p>
            <a:r>
              <a:rPr lang="en-US" b="1" dirty="0" smtClean="0">
                <a:latin typeface="+mn-lt"/>
              </a:rPr>
              <a:t>Outcomes (funded)</a:t>
            </a:r>
            <a:endParaRPr lang="en-GB" sz="3600" b="1" dirty="0">
              <a:latin typeface="+mn-lt"/>
            </a:endParaRPr>
          </a:p>
        </p:txBody>
      </p:sp>
      <p:sp>
        <p:nvSpPr>
          <p:cNvPr id="5" name="Rounded Rectangle 4"/>
          <p:cNvSpPr/>
          <p:nvPr/>
        </p:nvSpPr>
        <p:spPr>
          <a:xfrm>
            <a:off x="300432" y="1719595"/>
            <a:ext cx="11557135" cy="4596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Barra Energy in Motion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Rapid DC and slow AC EV chargers interfaced with battery storage and connected to an existing wind turbine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Energy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monitoring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7-seater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community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EV</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Supplementing the power supply to the community building and EV-charger with renewable generation and battery storage will reduce the cost of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electricity used by the community. The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battery storage will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utilise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the on-site generation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otherwise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be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exported.</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EV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charging will be provided at a reduced cost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People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with EVs will be encouraged to travel to the island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EV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charging will encourage secondary spend at the new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community centre.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7-seater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EV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will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provide low cost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youth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transport and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reduce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multiple independent car journeys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Vehicle based at point of demand as opposed to destination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attery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storage will support a reduction in overall heating costs through increased use of on-site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generation.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The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carbon impact of community transport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will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be reduced.</a:t>
            </a:r>
          </a:p>
        </p:txBody>
      </p:sp>
      <p:sp>
        <p:nvSpPr>
          <p:cNvPr id="8" name="Oval 7"/>
          <p:cNvSpPr/>
          <p:nvPr/>
        </p:nvSpPr>
        <p:spPr>
          <a:xfrm>
            <a:off x="4297335" y="144589"/>
            <a:ext cx="2966905" cy="12491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COBEN Stream 1 (external expertise and services</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p:cNvSpPr/>
          <p:nvPr/>
        </p:nvSpPr>
        <p:spPr>
          <a:xfrm>
            <a:off x="7264240" y="136916"/>
            <a:ext cx="2784764" cy="12261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COBEN Stream 2 (capital funding</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ular Callout 9"/>
          <p:cNvSpPr/>
          <p:nvPr/>
        </p:nvSpPr>
        <p:spPr>
          <a:xfrm>
            <a:off x="7725698" y="3848101"/>
            <a:ext cx="4131869" cy="1047750"/>
          </a:xfrm>
          <a:prstGeom prst="wedge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COBEN funding streams: timeline too short to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conceptualise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evaluate and deliver</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Calls for funding window often short; LEP potentially shelf ready projects.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ular Callout 3"/>
          <p:cNvSpPr/>
          <p:nvPr/>
        </p:nvSpPr>
        <p:spPr>
          <a:xfrm>
            <a:off x="10192842" y="82405"/>
            <a:ext cx="1664725" cy="1595953"/>
          </a:xfrm>
          <a:prstGeom prst="wedge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Third sector partnerships supported through anchor group</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ounded Rectangular Callout 2"/>
          <p:cNvSpPr/>
          <p:nvPr/>
        </p:nvSpPr>
        <p:spPr>
          <a:xfrm>
            <a:off x="2051870" y="6357511"/>
            <a:ext cx="8054258" cy="348089"/>
          </a:xfrm>
          <a:prstGeom prst="wedgeRound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Needed injection of capital and technical support </a:t>
            </a:r>
            <a:r>
              <a:rPr kumimoji="0" lang="en-GB"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inj</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drafting application.</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51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4643" y="49615"/>
            <a:ext cx="9752875" cy="1100363"/>
          </a:xfrm>
        </p:spPr>
        <p:txBody>
          <a:bodyPr>
            <a:normAutofit/>
          </a:bodyPr>
          <a:lstStyle/>
          <a:p>
            <a:r>
              <a:rPr lang="en-US" b="1" dirty="0" smtClean="0">
                <a:latin typeface="+mn-lt"/>
              </a:rPr>
              <a:t>Outcomes (grounded &amp; forward looking)</a:t>
            </a:r>
            <a:endParaRPr lang="en-GB" sz="3600" b="1" dirty="0">
              <a:latin typeface="+mn-lt"/>
            </a:endParaRPr>
          </a:p>
        </p:txBody>
      </p:sp>
      <p:sp>
        <p:nvSpPr>
          <p:cNvPr id="5" name="Oval 4"/>
          <p:cNvSpPr/>
          <p:nvPr/>
        </p:nvSpPr>
        <p:spPr>
          <a:xfrm>
            <a:off x="9453714" y="4903000"/>
            <a:ext cx="2272887" cy="1801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Smart Integrated Energy System proposals by </a:t>
            </a:r>
            <a:r>
              <a:rPr kumimoji="0" lang="en-US"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LittlEnergy</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&amp; </a:t>
            </a:r>
            <a:r>
              <a:rPr kumimoji="0" lang="en-US"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Zhyphen</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514643" y="1428656"/>
            <a:ext cx="11211960" cy="1072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Energy Systems Research Unit (ESRU)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Report Project ‘Integrated Generation and Demand-Side Response for Energy-Efficiency As-A-Service’ funded by: Energy Technology Partnership (ETP) Knowledge Exchange Network Business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Support: developing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network/grid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assets;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developing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new renewable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assets and; addressing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local generation supply/demand issues. </a:t>
            </a:r>
          </a:p>
        </p:txBody>
      </p:sp>
      <p:sp>
        <p:nvSpPr>
          <p:cNvPr id="10" name="Rounded Rectangle 9"/>
          <p:cNvSpPr/>
          <p:nvPr/>
        </p:nvSpPr>
        <p:spPr>
          <a:xfrm>
            <a:off x="3259674" y="2688553"/>
            <a:ext cx="2503817" cy="4060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Private-wire opportunity in the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Northbay</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area, focused arising from ‘stacking’ demands (with different timing characteristics) for the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Barratlantic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fish processing factory, a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water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treatment works, a proposed hybrid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diesel-electric or hydrogen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ferry</a:t>
            </a:r>
          </a:p>
        </p:txBody>
      </p:sp>
      <p:sp>
        <p:nvSpPr>
          <p:cNvPr id="11" name="Rounded Rectangle 10"/>
          <p:cNvSpPr/>
          <p:nvPr/>
        </p:nvSpPr>
        <p:spPr>
          <a:xfrm>
            <a:off x="514643" y="2688553"/>
            <a:ext cx="2223140" cy="41694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Possible linkage with hospital/care home new build and school remodeling/rebuild as a joint venture with potential for integrating residential housing to form a  heat network [Local Heat and Energy Efficiency Strategies (LHEES)</a:t>
            </a:r>
          </a:p>
        </p:txBody>
      </p:sp>
      <p:sp>
        <p:nvSpPr>
          <p:cNvPr id="13" name="Oval 12"/>
          <p:cNvSpPr/>
          <p:nvPr/>
        </p:nvSpPr>
        <p:spPr>
          <a:xfrm>
            <a:off x="5944063" y="2780268"/>
            <a:ext cx="3386029" cy="1305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CARES Innovation Grant application: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Lews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Castle College/UHI and Point &amp;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Sandwick</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Trust</a:t>
            </a:r>
          </a:p>
        </p:txBody>
      </p:sp>
      <p:sp>
        <p:nvSpPr>
          <p:cNvPr id="17" name="Rectangular Callout 16"/>
          <p:cNvSpPr/>
          <p:nvPr/>
        </p:nvSpPr>
        <p:spPr>
          <a:xfrm>
            <a:off x="6170677" y="4347181"/>
            <a:ext cx="2875849" cy="652987"/>
          </a:xfrm>
          <a:prstGeom prst="wedge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Communication and sharing can help to build the momentum.</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ular Callout 17"/>
          <p:cNvSpPr/>
          <p:nvPr/>
        </p:nvSpPr>
        <p:spPr>
          <a:xfrm>
            <a:off x="6227629" y="5268258"/>
            <a:ext cx="2818898" cy="1384786"/>
          </a:xfrm>
          <a:prstGeom prst="wedge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smtClean="0">
                <a:ln>
                  <a:noFill/>
                </a:ln>
                <a:solidFill>
                  <a:prstClr val="white"/>
                </a:solidFill>
                <a:effectLst/>
                <a:uLnTx/>
                <a:uFillTx/>
                <a:latin typeface="Calibri" panose="020F0502020204030204"/>
                <a:ea typeface="+mn-ea"/>
                <a:cs typeface="+mn-cs"/>
              </a:rPr>
              <a:t>Blockchain</a:t>
            </a: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 has the potential to transform the market place/chain. Reference </a:t>
            </a:r>
            <a:r>
              <a:rPr kumimoji="0" lang="en-US" sz="1600" b="0" i="0" u="none" strike="noStrike" kern="1200" cap="none" spc="0" normalizeH="0" baseline="0" noProof="0" dirty="0" err="1" smtClean="0">
                <a:ln>
                  <a:noFill/>
                </a:ln>
                <a:solidFill>
                  <a:prstClr val="white"/>
                </a:solidFill>
                <a:effectLst/>
                <a:uLnTx/>
                <a:uFillTx/>
                <a:latin typeface="Calibri" panose="020F0502020204030204"/>
                <a:ea typeface="+mn-ea"/>
                <a:cs typeface="+mn-cs"/>
              </a:rPr>
              <a:t>digitalisation</a:t>
            </a: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  in Local Energy Policy Statement consultation. </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p:cNvSpPr/>
          <p:nvPr/>
        </p:nvSpPr>
        <p:spPr>
          <a:xfrm>
            <a:off x="9996055" y="134383"/>
            <a:ext cx="1865132" cy="95864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Academia &amp; industry</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ounded Rectangular Callout 3"/>
          <p:cNvSpPr/>
          <p:nvPr/>
        </p:nvSpPr>
        <p:spPr>
          <a:xfrm>
            <a:off x="4442321" y="867035"/>
            <a:ext cx="4651071" cy="451985"/>
          </a:xfrm>
          <a:prstGeom prst="wedgeRound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This approach needs to be resourced: money &amp; staff</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p:cNvSpPr/>
          <p:nvPr/>
        </p:nvSpPr>
        <p:spPr>
          <a:xfrm>
            <a:off x="9453716" y="2837218"/>
            <a:ext cx="2407472" cy="1894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Scottish Western Isles Ferry Transport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Hydrogen (SWIFTH2)</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67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724637" cy="985835"/>
          </a:xfrm>
        </p:spPr>
        <p:txBody>
          <a:bodyPr>
            <a:normAutofit/>
          </a:bodyPr>
          <a:lstStyle/>
          <a:p>
            <a:r>
              <a:rPr lang="en-US" b="1" dirty="0" smtClean="0">
                <a:latin typeface="+mn-lt"/>
              </a:rPr>
              <a:t>Outcomes (research)</a:t>
            </a:r>
            <a:endParaRPr lang="en-GB" sz="3600" b="1" dirty="0">
              <a:latin typeface="+mn-lt"/>
            </a:endParaRPr>
          </a:p>
        </p:txBody>
      </p:sp>
      <p:sp>
        <p:nvSpPr>
          <p:cNvPr id="3" name="Rounded Rectangle 2"/>
          <p:cNvSpPr/>
          <p:nvPr/>
        </p:nvSpPr>
        <p:spPr>
          <a:xfrm>
            <a:off x="239477" y="821313"/>
            <a:ext cx="11372557" cy="13438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Follow-on Energy Technology Partnership [ETP]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funded project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to examine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increasing renewable energy penetration, with battery storage, EV storage and a virtual power plant to address fuel poverty through Energy Performance Contracts, linking to the new proposed school hospital and community centre facilities.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LEP group have been separately approached by two different companies to develop similar proposal sin this sector.</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ounded Rectangle 5"/>
          <p:cNvSpPr/>
          <p:nvPr/>
        </p:nvSpPr>
        <p:spPr>
          <a:xfrm>
            <a:off x="239477" y="3168786"/>
            <a:ext cx="11274967" cy="24037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CARES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Innovation Grant Application – Vital Spark: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maximising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renewable energy use on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Barra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Conduct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 options appraisal to determine the optimal technical solution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to allow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Barra to operate as a separate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micro-grid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with separate frequency control and local balance of supply and demand, using the distribution network already in place on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Barra.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ink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to the wider distribution network would be retained to ensure security of supply.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Explore the option of increasing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renewable penetration (heat and power</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and potential business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models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to facilitate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increased renewable penetration, such as energy as a service or the Orkney REFLEX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model, evaluated.</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ular Callout 7"/>
          <p:cNvSpPr/>
          <p:nvPr/>
        </p:nvSpPr>
        <p:spPr>
          <a:xfrm>
            <a:off x="1256528" y="2345526"/>
            <a:ext cx="9572625" cy="642938"/>
          </a:xfrm>
          <a:prstGeom prst="wedge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COBEN has acted as a catalyst for change but without a local anchor group it may well have gone that way of other consultation/engagement exercises and just been filed away.</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ounded Rectangular Callout 3"/>
          <p:cNvSpPr/>
          <p:nvPr/>
        </p:nvSpPr>
        <p:spPr>
          <a:xfrm>
            <a:off x="405356" y="5757632"/>
            <a:ext cx="11274967" cy="818500"/>
          </a:xfrm>
          <a:prstGeom prst="wedgeRound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The panel saw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good potential for </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the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project but were not prepared to fund the full project as it is now. Instead they have agreed for </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LES to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provide a enablement grant to </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carry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out  an options appraisal. Once compete the results can be into a revised application which can then be resubmitted to the panel </a:t>
            </a:r>
          </a:p>
        </p:txBody>
      </p:sp>
    </p:spTree>
    <p:extLst>
      <p:ext uri="{BB962C8B-B14F-4D97-AF65-F5344CB8AC3E}">
        <p14:creationId xmlns:p14="http://schemas.microsoft.com/office/powerpoint/2010/main" val="341832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GB" sz="4000" dirty="0"/>
              <a:t>Local Energy Planning</a:t>
            </a:r>
          </a:p>
        </p:txBody>
      </p:sp>
      <p:sp>
        <p:nvSpPr>
          <p:cNvPr id="4" name="Subtitle 3"/>
          <p:cNvSpPr>
            <a:spLocks noGrp="1"/>
          </p:cNvSpPr>
          <p:nvPr>
            <p:ph type="subTitle" idx="1"/>
          </p:nvPr>
        </p:nvSpPr>
        <p:spPr/>
        <p:txBody>
          <a:bodyPr/>
          <a:lstStyle/>
          <a:p>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3427" y="539920"/>
            <a:ext cx="2840974" cy="1061627"/>
          </a:xfrm>
          <a:prstGeom prst="rect">
            <a:avLst/>
          </a:prstGeom>
        </p:spPr>
      </p:pic>
    </p:spTree>
    <p:extLst>
      <p:ext uri="{BB962C8B-B14F-4D97-AF65-F5344CB8AC3E}">
        <p14:creationId xmlns:p14="http://schemas.microsoft.com/office/powerpoint/2010/main" val="30524574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788" y="122237"/>
            <a:ext cx="10515600" cy="1325563"/>
          </a:xfrm>
        </p:spPr>
        <p:txBody>
          <a:bodyPr/>
          <a:lstStyle/>
          <a:p>
            <a:r>
              <a:rPr lang="en-US" b="1" dirty="0">
                <a:latin typeface="+mn-lt"/>
              </a:rPr>
              <a:t>Reflections</a:t>
            </a:r>
            <a:endParaRPr lang="en-GB" b="1" dirty="0">
              <a:latin typeface="+mn-lt"/>
            </a:endParaRPr>
          </a:p>
        </p:txBody>
      </p:sp>
      <p:sp>
        <p:nvSpPr>
          <p:cNvPr id="11" name="Rounded Rectangle 10"/>
          <p:cNvSpPr/>
          <p:nvPr/>
        </p:nvSpPr>
        <p:spPr>
          <a:xfrm>
            <a:off x="3649232" y="4060919"/>
            <a:ext cx="2701637" cy="872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Implementation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group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lacks resources: staff &amp; money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543657" y="1165379"/>
            <a:ext cx="2912783" cy="16409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Steering group a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positive outcome: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brought together different groups private, public and voluntary that would not normally work as a collective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9012159" y="1183806"/>
            <a:ext cx="2932191" cy="15378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COBEN funding streams: timeline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too short to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conceptualise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evaluate and deliver.</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6923809" y="1165379"/>
            <a:ext cx="1620981" cy="2116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Funding applications &amp; ITT: resource issues and increasingly technical</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ounded Rectangle 14"/>
          <p:cNvSpPr/>
          <p:nvPr/>
        </p:nvSpPr>
        <p:spPr>
          <a:xfrm>
            <a:off x="6771732" y="4583617"/>
            <a:ext cx="5281179" cy="2161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LEP raises profile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but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is a bottom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up approach is the best way to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deliver SG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targets: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Generating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100% of Scotland's electricity demand from renewables by 2020</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Delivering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50% of Scotland's total energy consumption from renewables by 2030</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Scotland's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CO2 emissions by 80% by 2050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r>
              <a:rPr kumimoji="0" lang="en-US"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xero</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-emission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deadline)</a:t>
            </a:r>
          </a:p>
        </p:txBody>
      </p:sp>
      <p:sp>
        <p:nvSpPr>
          <p:cNvPr id="16" name="Rounded Rectangle 15"/>
          <p:cNvSpPr/>
          <p:nvPr/>
        </p:nvSpPr>
        <p:spPr>
          <a:xfrm>
            <a:off x="3649232" y="5082746"/>
            <a:ext cx="2807208" cy="17752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Industry/academia/ community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partnership has emerged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largely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as a result of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happenstance but is thought to he the way forward</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ounded Rectangle 17"/>
          <p:cNvSpPr/>
          <p:nvPr/>
        </p:nvSpPr>
        <p:spPr>
          <a:xfrm>
            <a:off x="222818" y="5631873"/>
            <a:ext cx="3100387" cy="1030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Study boundary should correspond to a unit of the distributed network topology</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ounded Rectangle 18"/>
          <p:cNvSpPr/>
          <p:nvPr/>
        </p:nvSpPr>
        <p:spPr>
          <a:xfrm>
            <a:off x="222819" y="2443724"/>
            <a:ext cx="3122497" cy="1978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Study area should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lend itself to the viable development of both circular &amp; local energy economies and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relatable to other policy (planning units</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Scottish Enterprise typology framework.</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ounded Rectangle 19"/>
          <p:cNvSpPr/>
          <p:nvPr/>
        </p:nvSpPr>
        <p:spPr>
          <a:xfrm>
            <a:off x="268707" y="1961775"/>
            <a:ext cx="3100386" cy="3592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Energy flow model essential</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ounded Rectangle 20"/>
          <p:cNvSpPr/>
          <p:nvPr/>
        </p:nvSpPr>
        <p:spPr>
          <a:xfrm>
            <a:off x="268707" y="4545161"/>
            <a:ext cx="3076609"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LEP has acted as a catalyst for ‘joined up’ thinking.</a:t>
            </a:r>
          </a:p>
        </p:txBody>
      </p:sp>
      <p:sp>
        <p:nvSpPr>
          <p:cNvPr id="22" name="Rounded Rectangle 21"/>
          <p:cNvSpPr/>
          <p:nvPr/>
        </p:nvSpPr>
        <p:spPr>
          <a:xfrm>
            <a:off x="3649232" y="2996499"/>
            <a:ext cx="2701637" cy="915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Staffing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CAPEX resource issues in delivering the actions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ounded Rectangle 22"/>
          <p:cNvSpPr/>
          <p:nvPr/>
        </p:nvSpPr>
        <p:spPr>
          <a:xfrm>
            <a:off x="6809509" y="3496110"/>
            <a:ext cx="5243401" cy="8234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Dialogue required to ensure local, regional and national plans, policies &amp; strategies are aligned</a:t>
            </a:r>
          </a:p>
        </p:txBody>
      </p:sp>
      <p:sp>
        <p:nvSpPr>
          <p:cNvPr id="24" name="Rounded Rectangle 23"/>
          <p:cNvSpPr/>
          <p:nvPr/>
        </p:nvSpPr>
        <p:spPr>
          <a:xfrm>
            <a:off x="222818" y="1183806"/>
            <a:ext cx="3122498" cy="641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Islands are a natural laboratory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173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957263" y="752475"/>
            <a:ext cx="8229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Parting </a:t>
            </a:r>
            <a:r>
              <a:rPr kumimoji="0" lang="en-US" sz="4400" b="1" i="0" u="none" strike="noStrike" kern="1200" cap="none" spc="0" normalizeH="0" baseline="0" noProof="0" dirty="0" smtClean="0">
                <a:ln>
                  <a:noFill/>
                </a:ln>
                <a:solidFill>
                  <a:prstClr val="black"/>
                </a:solidFill>
                <a:effectLst/>
                <a:uLnTx/>
                <a:uFillTx/>
                <a:latin typeface="Calibri" panose="020F0502020204030204"/>
                <a:ea typeface="+mn-ea"/>
                <a:cs typeface="+mn-cs"/>
              </a:rPr>
              <a:t>thoughts…..</a:t>
            </a:r>
            <a:endPar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ounded Rectangle 3"/>
          <p:cNvSpPr/>
          <p:nvPr/>
        </p:nvSpPr>
        <p:spPr>
          <a:xfrm>
            <a:off x="957263" y="1880734"/>
            <a:ext cx="9877425" cy="4302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Energy impacts on all aspects of life. As such </a:t>
            </a:r>
            <a:r>
              <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rPr>
              <a:t>there should be a statutory requirement to develop a topological framework for whole energy system approach to local energy for identified and defined geographic areas. A bottom up approach has merit with net exporting local energy networks balancing net importing areas. Storage at all spatial scales with an appropriate magnitude frequency response is part of the solution. Energy departments within local authorities or distributed networks offers scope in areal implementation and management supported by suitable incentives and statutory measures.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465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0001" y="1553650"/>
            <a:ext cx="10572000" cy="2971051"/>
          </a:xfrm>
        </p:spPr>
        <p:txBody>
          <a:bodyPr/>
          <a:lstStyle/>
          <a:p>
            <a:r>
              <a:rPr lang="en-GB" sz="4400" dirty="0" smtClean="0"/>
              <a:t>Involving communities </a:t>
            </a:r>
            <a:endParaRPr lang="en-GB" sz="4400" dirty="0"/>
          </a:p>
        </p:txBody>
      </p:sp>
      <p:sp>
        <p:nvSpPr>
          <p:cNvPr id="4" name="Subtitle 3"/>
          <p:cNvSpPr>
            <a:spLocks noGrp="1"/>
          </p:cNvSpPr>
          <p:nvPr>
            <p:ph type="subTitle" idx="1"/>
          </p:nvPr>
        </p:nvSpPr>
        <p:spPr/>
        <p:txBody>
          <a:bodyPr/>
          <a:lstStyle/>
          <a:p>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3427" y="539920"/>
            <a:ext cx="2840974" cy="1061627"/>
          </a:xfrm>
          <a:prstGeom prst="rect">
            <a:avLst/>
          </a:prstGeom>
        </p:spPr>
      </p:pic>
    </p:spTree>
    <p:extLst>
      <p:ext uri="{BB962C8B-B14F-4D97-AF65-F5344CB8AC3E}">
        <p14:creationId xmlns:p14="http://schemas.microsoft.com/office/powerpoint/2010/main" val="239977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Content Placeholder 2"/>
          <p:cNvSpPr>
            <a:spLocks noGrp="1"/>
          </p:cNvSpPr>
          <p:nvPr>
            <p:ph type="body" idx="1"/>
          </p:nvPr>
        </p:nvSpPr>
        <p:spPr/>
        <p:txBody>
          <a:bodyPr>
            <a:normAutofit/>
          </a:bodyPr>
          <a:lstStyle/>
          <a:p>
            <a:pPr>
              <a:buFont typeface="Courier New" panose="02070309020205020404" pitchFamily="49" charset="0"/>
              <a:buChar char="o"/>
            </a:pPr>
            <a:r>
              <a:rPr lang="en-GB" sz="2800" dirty="0"/>
              <a:t>Challenges and approaches to informing and engaging community members </a:t>
            </a:r>
          </a:p>
          <a:p>
            <a:pPr>
              <a:buFont typeface="Courier New" panose="02070309020205020404" pitchFamily="49" charset="0"/>
              <a:buChar char="o"/>
            </a:pPr>
            <a:r>
              <a:rPr lang="en-GB" sz="2800" dirty="0"/>
              <a:t>What motivations can we respond to? </a:t>
            </a:r>
          </a:p>
          <a:p>
            <a:pPr>
              <a:buFont typeface="Courier New" panose="02070309020205020404" pitchFamily="49" charset="0"/>
              <a:buChar char="o"/>
            </a:pPr>
            <a:r>
              <a:rPr lang="en-GB" sz="2800" dirty="0" smtClean="0"/>
              <a:t>What approaches can we take? </a:t>
            </a:r>
          </a:p>
          <a:p>
            <a:pPr>
              <a:buFont typeface="Courier New" panose="02070309020205020404" pitchFamily="49" charset="0"/>
              <a:buChar char="o"/>
            </a:pPr>
            <a:r>
              <a:rPr lang="en-GB" sz="2800" dirty="0" smtClean="0"/>
              <a:t>How to use example </a:t>
            </a:r>
            <a:r>
              <a:rPr lang="en-GB" sz="2800" dirty="0"/>
              <a:t>community engagement </a:t>
            </a:r>
            <a:r>
              <a:rPr lang="en-GB" sz="2800" dirty="0" smtClean="0"/>
              <a:t>materials on offer?</a:t>
            </a:r>
            <a:endParaRPr lang="en-GB" sz="2800" dirty="0"/>
          </a:p>
        </p:txBody>
      </p:sp>
    </p:spTree>
    <p:extLst>
      <p:ext uri="{BB962C8B-B14F-4D97-AF65-F5344CB8AC3E}">
        <p14:creationId xmlns:p14="http://schemas.microsoft.com/office/powerpoint/2010/main" val="2626469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288" y="664902"/>
            <a:ext cx="10571998" cy="970450"/>
          </a:xfrm>
        </p:spPr>
        <p:txBody>
          <a:bodyPr/>
          <a:lstStyle/>
          <a:p>
            <a:r>
              <a:rPr lang="en-GB" dirty="0"/>
              <a:t>Motivations </a:t>
            </a:r>
          </a:p>
        </p:txBody>
      </p:sp>
      <p:sp>
        <p:nvSpPr>
          <p:cNvPr id="3" name="Content Placeholder 2"/>
          <p:cNvSpPr>
            <a:spLocks noGrp="1"/>
          </p:cNvSpPr>
          <p:nvPr>
            <p:ph type="body" idx="1"/>
          </p:nvPr>
        </p:nvSpPr>
        <p:spPr/>
        <p:txBody>
          <a:bodyPr>
            <a:normAutofit/>
          </a:bodyPr>
          <a:lstStyle/>
          <a:p>
            <a:pPr marL="514350" indent="-514350">
              <a:buClr>
                <a:schemeClr val="accent1">
                  <a:lumMod val="75000"/>
                </a:schemeClr>
              </a:buClr>
              <a:buFont typeface="+mj-lt"/>
              <a:buAutoNum type="arabicPeriod"/>
            </a:pPr>
            <a:r>
              <a:rPr lang="en-US" sz="2800" dirty="0"/>
              <a:t>What do you actually want to achieve through community engagement? </a:t>
            </a:r>
            <a:endParaRPr lang="en-US" sz="2800" dirty="0" smtClean="0"/>
          </a:p>
          <a:p>
            <a:pPr marL="514350" indent="-514350">
              <a:buClr>
                <a:schemeClr val="accent1">
                  <a:lumMod val="75000"/>
                </a:schemeClr>
              </a:buClr>
              <a:buFont typeface="+mj-lt"/>
              <a:buAutoNum type="arabicPeriod"/>
            </a:pPr>
            <a:endParaRPr lang="en-US" sz="2800" dirty="0"/>
          </a:p>
          <a:p>
            <a:pPr marL="514350" indent="-514350">
              <a:buClr>
                <a:schemeClr val="accent1">
                  <a:lumMod val="75000"/>
                </a:schemeClr>
              </a:buClr>
              <a:buFont typeface="+mj-lt"/>
              <a:buAutoNum type="arabicPeriod"/>
            </a:pPr>
            <a:r>
              <a:rPr lang="en-US" sz="2800" dirty="0"/>
              <a:t>What would motivate community members to engage with you? </a:t>
            </a:r>
          </a:p>
        </p:txBody>
      </p:sp>
    </p:spTree>
    <p:extLst>
      <p:ext uri="{BB962C8B-B14F-4D97-AF65-F5344CB8AC3E}">
        <p14:creationId xmlns:p14="http://schemas.microsoft.com/office/powerpoint/2010/main" val="3566422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GB" sz="4000" dirty="0"/>
              <a:t>Partnerships</a:t>
            </a:r>
          </a:p>
        </p:txBody>
      </p:sp>
      <p:sp>
        <p:nvSpPr>
          <p:cNvPr id="4" name="Subtitle 3"/>
          <p:cNvSpPr>
            <a:spLocks noGrp="1"/>
          </p:cNvSpPr>
          <p:nvPr>
            <p:ph type="subTitle" idx="1"/>
          </p:nvPr>
        </p:nvSpPr>
        <p:spPr/>
        <p:txBody>
          <a:bodyPr/>
          <a:lstStyle/>
          <a:p>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3427" y="539920"/>
            <a:ext cx="2840974" cy="1061627"/>
          </a:xfrm>
          <a:prstGeom prst="rect">
            <a:avLst/>
          </a:prstGeom>
        </p:spPr>
      </p:pic>
    </p:spTree>
    <p:extLst>
      <p:ext uri="{BB962C8B-B14F-4D97-AF65-F5344CB8AC3E}">
        <p14:creationId xmlns:p14="http://schemas.microsoft.com/office/powerpoint/2010/main" val="638741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Partnerships</a:t>
            </a:r>
            <a:endParaRPr lang="en-GB" dirty="0"/>
          </a:p>
        </p:txBody>
      </p:sp>
      <p:sp>
        <p:nvSpPr>
          <p:cNvPr id="3" name="Content Placeholder 2"/>
          <p:cNvSpPr>
            <a:spLocks noGrp="1"/>
          </p:cNvSpPr>
          <p:nvPr>
            <p:ph type="body" idx="1"/>
          </p:nvPr>
        </p:nvSpPr>
        <p:spPr>
          <a:xfrm>
            <a:off x="522624" y="2492252"/>
            <a:ext cx="10554574" cy="3636511"/>
          </a:xfrm>
        </p:spPr>
        <p:txBody>
          <a:bodyPr>
            <a:normAutofit/>
          </a:bodyPr>
          <a:lstStyle/>
          <a:p>
            <a:pPr lvl="1">
              <a:buClr>
                <a:schemeClr val="accent1">
                  <a:lumMod val="75000"/>
                </a:schemeClr>
              </a:buClr>
              <a:buFont typeface="Courier New" panose="02070309020205020404" pitchFamily="49" charset="0"/>
              <a:buChar char="o"/>
            </a:pPr>
            <a:r>
              <a:rPr lang="en-US" sz="2400" dirty="0" smtClean="0"/>
              <a:t>Think </a:t>
            </a:r>
            <a:r>
              <a:rPr lang="en-US" sz="2400" dirty="0"/>
              <a:t>about </a:t>
            </a:r>
            <a:r>
              <a:rPr lang="en-US" sz="2400" dirty="0" smtClean="0"/>
              <a:t>which key </a:t>
            </a:r>
            <a:r>
              <a:rPr lang="en-US" sz="2400" dirty="0"/>
              <a:t>stakeholders </a:t>
            </a:r>
            <a:r>
              <a:rPr lang="en-US" sz="2400" dirty="0" smtClean="0"/>
              <a:t>would </a:t>
            </a:r>
            <a:r>
              <a:rPr lang="en-US" sz="2400" dirty="0"/>
              <a:t>be valuable partners in local energy planning and community engagement </a:t>
            </a:r>
            <a:r>
              <a:rPr lang="en-US" sz="2400" dirty="0" smtClean="0"/>
              <a:t>activities for this case study?</a:t>
            </a:r>
          </a:p>
          <a:p>
            <a:pPr lvl="1">
              <a:buClr>
                <a:schemeClr val="accent1">
                  <a:lumMod val="75000"/>
                </a:schemeClr>
              </a:buClr>
              <a:buFont typeface="Courier New" panose="02070309020205020404" pitchFamily="49" charset="0"/>
              <a:buChar char="o"/>
            </a:pPr>
            <a:r>
              <a:rPr lang="en-US" sz="2400" dirty="0" smtClean="0"/>
              <a:t>What do you think they could gain from being involved – what  might you be able to ‘offer’ to encourage them to work with you?</a:t>
            </a:r>
          </a:p>
          <a:p>
            <a:pPr lvl="1">
              <a:buClr>
                <a:schemeClr val="accent1">
                  <a:lumMod val="75000"/>
                </a:schemeClr>
              </a:buClr>
              <a:buFont typeface="Courier New" panose="02070309020205020404" pitchFamily="49" charset="0"/>
              <a:buChar char="o"/>
            </a:pPr>
            <a:r>
              <a:rPr lang="en-US" sz="2400" dirty="0" smtClean="0"/>
              <a:t>What would you want from them – what engagement is needed?  </a:t>
            </a:r>
            <a:endParaRPr lang="en-US" sz="2400" dirty="0"/>
          </a:p>
        </p:txBody>
      </p:sp>
    </p:spTree>
    <p:extLst>
      <p:ext uri="{BB962C8B-B14F-4D97-AF65-F5344CB8AC3E}">
        <p14:creationId xmlns:p14="http://schemas.microsoft.com/office/powerpoint/2010/main" val="2600261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Organisational Structures"/>
          <p:cNvSpPr txBox="1">
            <a:spLocks noGrp="1"/>
          </p:cNvSpPr>
          <p:nvPr>
            <p:ph type="ctrTitle"/>
          </p:nvPr>
        </p:nvSpPr>
        <p:spPr>
          <a:xfrm>
            <a:off x="810001" y="1675570"/>
            <a:ext cx="10572000" cy="2971051"/>
          </a:xfrm>
          <a:prstGeom prst="rect">
            <a:avLst/>
          </a:prstGeom>
        </p:spPr>
        <p:txBody>
          <a:bodyPr/>
          <a:lstStyle/>
          <a:p>
            <a:pPr algn="l"/>
            <a:r>
              <a:rPr sz="4400" dirty="0" err="1"/>
              <a:t>Organisational</a:t>
            </a:r>
            <a:r>
              <a:rPr sz="4400" dirty="0"/>
              <a:t> Structures</a:t>
            </a:r>
          </a:p>
        </p:txBody>
      </p:sp>
      <p:sp>
        <p:nvSpPr>
          <p:cNvPr id="2" name="Subtitle 1"/>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3427" y="539920"/>
            <a:ext cx="2840974" cy="1061627"/>
          </a:xfrm>
          <a:prstGeom prst="rect">
            <a:avLst/>
          </a:prstGeom>
        </p:spPr>
      </p:pic>
    </p:spTree>
    <p:extLst>
      <p:ext uri="{BB962C8B-B14F-4D97-AF65-F5344CB8AC3E}">
        <p14:creationId xmlns:p14="http://schemas.microsoft.com/office/powerpoint/2010/main" val="2177719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Organisational Structures.png" descr="Organisational Structures.png"/>
          <p:cNvPicPr>
            <a:picLocks noChangeAspect="1"/>
          </p:cNvPicPr>
          <p:nvPr/>
        </p:nvPicPr>
        <p:blipFill>
          <a:blip r:embed="rId3" cstate="print"/>
          <a:stretch>
            <a:fillRect/>
          </a:stretch>
        </p:blipFill>
        <p:spPr>
          <a:xfrm>
            <a:off x="1217150" y="0"/>
            <a:ext cx="9757700" cy="6857954"/>
          </a:xfrm>
          <a:prstGeom prst="rect">
            <a:avLst/>
          </a:prstGeom>
          <a:ln w="12700">
            <a:miter lim="400000"/>
          </a:ln>
        </p:spPr>
      </p:pic>
    </p:spTree>
    <p:extLst>
      <p:ext uri="{BB962C8B-B14F-4D97-AF65-F5344CB8AC3E}">
        <p14:creationId xmlns:p14="http://schemas.microsoft.com/office/powerpoint/2010/main" val="1692969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ign on the side of a building&#10;&#10;Description generated with very high confidence">
            <a:extLst>
              <a:ext uri="{FF2B5EF4-FFF2-40B4-BE49-F238E27FC236}">
                <a16:creationId xmlns:a16="http://schemas.microsoft.com/office/drawing/2014/main" id="{BA7C553B-AD5C-4D89-A6E2-56BA41FA60DD}"/>
              </a:ext>
            </a:extLst>
          </p:cNvPr>
          <p:cNvPicPr>
            <a:picLocks noChangeAspect="1"/>
          </p:cNvPicPr>
          <p:nvPr/>
        </p:nvPicPr>
        <p:blipFill>
          <a:blip r:embed="rId3" cstate="print"/>
          <a:stretch>
            <a:fillRect/>
          </a:stretch>
        </p:blipFill>
        <p:spPr>
          <a:xfrm>
            <a:off x="3664744" y="2989"/>
            <a:ext cx="4850605" cy="6863928"/>
          </a:xfrm>
          <a:prstGeom prst="rect">
            <a:avLst/>
          </a:prstGeom>
        </p:spPr>
      </p:pic>
    </p:spTree>
    <p:extLst>
      <p:ext uri="{BB962C8B-B14F-4D97-AF65-F5344CB8AC3E}">
        <p14:creationId xmlns:p14="http://schemas.microsoft.com/office/powerpoint/2010/main" val="3792852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are we going to cover? </a:t>
            </a:r>
          </a:p>
        </p:txBody>
      </p:sp>
      <p:sp>
        <p:nvSpPr>
          <p:cNvPr id="3" name="Content Placeholder 2"/>
          <p:cNvSpPr>
            <a:spLocks noGrp="1"/>
          </p:cNvSpPr>
          <p:nvPr>
            <p:ph type="body" idx="1"/>
          </p:nvPr>
        </p:nvSpPr>
        <p:spPr>
          <a:xfrm>
            <a:off x="818712" y="2615609"/>
            <a:ext cx="10554574" cy="3243189"/>
          </a:xfrm>
        </p:spPr>
        <p:txBody>
          <a:bodyPr/>
          <a:lstStyle/>
          <a:p>
            <a:pPr marL="0" indent="0" algn="ctr">
              <a:buClr>
                <a:schemeClr val="tx1">
                  <a:lumMod val="85000"/>
                  <a:lumOff val="15000"/>
                </a:schemeClr>
              </a:buClr>
              <a:buNone/>
            </a:pPr>
            <a:endParaRPr lang="en-US" dirty="0"/>
          </a:p>
          <a:p>
            <a:pPr marL="0" indent="0" algn="ctr">
              <a:buClr>
                <a:schemeClr val="tx1">
                  <a:lumMod val="85000"/>
                  <a:lumOff val="15000"/>
                </a:schemeClr>
              </a:buClr>
              <a:buNone/>
            </a:pPr>
            <a:endParaRPr lang="en-US" dirty="0"/>
          </a:p>
          <a:p>
            <a:pPr marL="0" indent="0" algn="ctr">
              <a:buClr>
                <a:schemeClr val="tx1">
                  <a:lumMod val="85000"/>
                  <a:lumOff val="15000"/>
                </a:schemeClr>
              </a:buClr>
              <a:buNone/>
            </a:pPr>
            <a:endParaRPr lang="en-US" dirty="0"/>
          </a:p>
          <a:p>
            <a:pPr marL="0" indent="0" algn="ctr">
              <a:buClr>
                <a:schemeClr val="tx1">
                  <a:lumMod val="85000"/>
                  <a:lumOff val="15000"/>
                </a:schemeClr>
              </a:buClr>
              <a:buNone/>
            </a:pPr>
            <a:endParaRPr lang="en-US" dirty="0"/>
          </a:p>
        </p:txBody>
      </p:sp>
      <p:sp>
        <p:nvSpPr>
          <p:cNvPr id="4" name="Rectangle 3"/>
          <p:cNvSpPr/>
          <p:nvPr/>
        </p:nvSpPr>
        <p:spPr>
          <a:xfrm>
            <a:off x="818711" y="2690336"/>
            <a:ext cx="10258591" cy="1685846"/>
          </a:xfrm>
          <a:prstGeom prst="rect">
            <a:avLst/>
          </a:prstGeom>
        </p:spPr>
        <p:txBody>
          <a:bodyPr wrap="square">
            <a:spAutoFit/>
          </a:bodyPr>
          <a:lstStyle/>
          <a:p>
            <a:pPr marL="342900" indent="-342900">
              <a:lnSpc>
                <a:spcPct val="150000"/>
              </a:lnSpc>
              <a:buClr>
                <a:schemeClr val="accent1">
                  <a:lumMod val="75000"/>
                </a:schemeClr>
              </a:buClr>
              <a:buFont typeface="Courier New" panose="02070309020205020404" pitchFamily="49" charset="0"/>
              <a:buChar char="o"/>
            </a:pPr>
            <a:r>
              <a:rPr lang="en-GB" sz="2400" dirty="0">
                <a:solidFill>
                  <a:schemeClr val="tx1"/>
                </a:solidFill>
                <a:latin typeface="Century Gothic" panose="020B0502020202020204" pitchFamily="34" charset="0"/>
                <a:cs typeface="Arial" panose="020B0604020202020204" pitchFamily="34" charset="0"/>
              </a:rPr>
              <a:t>Local energy planning in a local energy systems context</a:t>
            </a:r>
          </a:p>
          <a:p>
            <a:pPr marL="342900" indent="-342900">
              <a:lnSpc>
                <a:spcPct val="150000"/>
              </a:lnSpc>
              <a:buClr>
                <a:schemeClr val="accent1">
                  <a:lumMod val="75000"/>
                </a:schemeClr>
              </a:buClr>
              <a:buFont typeface="Courier New" panose="02070309020205020404" pitchFamily="49" charset="0"/>
              <a:buChar char="o"/>
            </a:pPr>
            <a:r>
              <a:rPr lang="en-GB" sz="2400" dirty="0">
                <a:solidFill>
                  <a:schemeClr val="tx1"/>
                </a:solidFill>
                <a:latin typeface="Century Gothic" panose="020B0502020202020204" pitchFamily="34" charset="0"/>
                <a:cs typeface="Arial" panose="020B0604020202020204" pitchFamily="34" charset="0"/>
              </a:rPr>
              <a:t>Local energy planning approaches </a:t>
            </a:r>
          </a:p>
          <a:p>
            <a:pPr marL="342900" indent="-342900">
              <a:lnSpc>
                <a:spcPct val="150000"/>
              </a:lnSpc>
              <a:buClr>
                <a:schemeClr val="accent1">
                  <a:lumMod val="75000"/>
                </a:schemeClr>
              </a:buClr>
              <a:buFont typeface="Courier New" panose="02070309020205020404" pitchFamily="49" charset="0"/>
              <a:buChar char="o"/>
            </a:pPr>
            <a:r>
              <a:rPr lang="en-GB" sz="2400" dirty="0">
                <a:solidFill>
                  <a:schemeClr val="tx1"/>
                </a:solidFill>
                <a:latin typeface="Century Gothic" panose="020B0502020202020204" pitchFamily="34" charset="0"/>
                <a:cs typeface="Arial" panose="020B0604020202020204" pitchFamily="34" charset="0"/>
              </a:rPr>
              <a:t>The experience of engaging in these in a rural and urban setting </a:t>
            </a:r>
          </a:p>
        </p:txBody>
      </p:sp>
    </p:spTree>
    <p:extLst>
      <p:ext uri="{BB962C8B-B14F-4D97-AF65-F5344CB8AC3E}">
        <p14:creationId xmlns:p14="http://schemas.microsoft.com/office/powerpoint/2010/main" val="16962062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Co-operatives and Community Benefit Societies"/>
          <p:cNvSpPr txBox="1">
            <a:spLocks noGrp="1"/>
          </p:cNvSpPr>
          <p:nvPr>
            <p:ph type="title"/>
          </p:nvPr>
        </p:nvSpPr>
        <p:spPr>
          <a:xfrm>
            <a:off x="818712" y="751988"/>
            <a:ext cx="10571998" cy="970450"/>
          </a:xfrm>
          <a:prstGeom prst="rect">
            <a:avLst/>
          </a:prstGeom>
        </p:spPr>
        <p:txBody>
          <a:bodyPr/>
          <a:lstStyle>
            <a:lvl1pPr defTabSz="813816">
              <a:defRPr sz="7119"/>
            </a:lvl1pPr>
          </a:lstStyle>
          <a:p>
            <a:r>
              <a:rPr sz="3600" dirty="0"/>
              <a:t>Co-operatives and Community Benefit Societies</a:t>
            </a:r>
          </a:p>
        </p:txBody>
      </p:sp>
      <p:sp>
        <p:nvSpPr>
          <p:cNvPr id="159" name="Toby Sandison—Community Shares Scotland"/>
          <p:cNvSpPr txBox="1">
            <a:spLocks noGrp="1"/>
          </p:cNvSpPr>
          <p:nvPr>
            <p:ph type="body" idx="1"/>
          </p:nvPr>
        </p:nvSpPr>
        <p:spPr>
          <a:prstGeom prst="rect">
            <a:avLst/>
          </a:prstGeom>
        </p:spPr>
        <p:txBody>
          <a:bodyPr>
            <a:normAutofit/>
          </a:bodyPr>
          <a:lstStyle>
            <a:lvl1pPr marL="685799" indent="-685799"/>
          </a:lstStyle>
          <a:p>
            <a:pPr>
              <a:buFont typeface="Courier New" panose="02070309020205020404" pitchFamily="49" charset="0"/>
              <a:buChar char="o"/>
            </a:pPr>
            <a:r>
              <a:rPr sz="3600" dirty="0" smtClean="0"/>
              <a:t>Community </a:t>
            </a:r>
            <a:r>
              <a:rPr sz="3600" dirty="0"/>
              <a:t>Shares Scotland</a:t>
            </a:r>
          </a:p>
        </p:txBody>
      </p:sp>
    </p:spTree>
    <p:extLst>
      <p:ext uri="{BB962C8B-B14F-4D97-AF65-F5344CB8AC3E}">
        <p14:creationId xmlns:p14="http://schemas.microsoft.com/office/powerpoint/2010/main" val="810103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C037475-EDFF-45AF-B710-4F0CF755C0C5}"/>
              </a:ext>
            </a:extLst>
          </p:cNvPr>
          <p:cNvPicPr>
            <a:picLocks noChangeAspect="1"/>
          </p:cNvPicPr>
          <p:nvPr/>
        </p:nvPicPr>
        <p:blipFill rotWithShape="1">
          <a:blip r:embed="rId2" cstate="print"/>
          <a:srcRect/>
          <a:stretch/>
        </p:blipFill>
        <p:spPr>
          <a:xfrm>
            <a:off x="20" y="10"/>
            <a:ext cx="12191980" cy="6857990"/>
          </a:xfrm>
          <a:prstGeom prst="rect">
            <a:avLst/>
          </a:prstGeom>
        </p:spPr>
      </p:pic>
    </p:spTree>
    <p:extLst>
      <p:ext uri="{BB962C8B-B14F-4D97-AF65-F5344CB8AC3E}">
        <p14:creationId xmlns:p14="http://schemas.microsoft.com/office/powerpoint/2010/main" val="3229784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0001" y="1623319"/>
            <a:ext cx="10572000" cy="2971051"/>
          </a:xfrm>
        </p:spPr>
        <p:txBody>
          <a:bodyPr/>
          <a:lstStyle/>
          <a:p>
            <a:pPr algn="l"/>
            <a:r>
              <a:rPr lang="en-GB" sz="4000" dirty="0"/>
              <a:t>Funding &amp; Financing</a:t>
            </a:r>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3427" y="539920"/>
            <a:ext cx="2840974" cy="1061627"/>
          </a:xfrm>
          <a:prstGeom prst="rect">
            <a:avLst/>
          </a:prstGeom>
        </p:spPr>
      </p:pic>
    </p:spTree>
    <p:extLst>
      <p:ext uri="{BB962C8B-B14F-4D97-AF65-F5344CB8AC3E}">
        <p14:creationId xmlns:p14="http://schemas.microsoft.com/office/powerpoint/2010/main" val="2280179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Business Models"/>
          <p:cNvSpPr txBox="1">
            <a:spLocks noGrp="1"/>
          </p:cNvSpPr>
          <p:nvPr>
            <p:ph type="title"/>
          </p:nvPr>
        </p:nvSpPr>
        <p:spPr>
          <a:xfrm>
            <a:off x="818712" y="699737"/>
            <a:ext cx="10571998" cy="970450"/>
          </a:xfrm>
          <a:prstGeom prst="rect">
            <a:avLst/>
          </a:prstGeom>
        </p:spPr>
        <p:txBody>
          <a:bodyPr/>
          <a:lstStyle/>
          <a:p>
            <a:r>
              <a:rPr dirty="0"/>
              <a:t>Business Models</a:t>
            </a:r>
          </a:p>
        </p:txBody>
      </p:sp>
      <p:sp>
        <p:nvSpPr>
          <p:cNvPr id="171" name="How things have changed"/>
          <p:cNvSpPr txBox="1">
            <a:spLocks noGrp="1"/>
          </p:cNvSpPr>
          <p:nvPr>
            <p:ph type="body" idx="1"/>
          </p:nvPr>
        </p:nvSpPr>
        <p:spPr>
          <a:prstGeom prst="rect">
            <a:avLst/>
          </a:prstGeom>
        </p:spPr>
        <p:txBody>
          <a:bodyPr>
            <a:normAutofit/>
          </a:bodyPr>
          <a:lstStyle/>
          <a:p>
            <a:pPr>
              <a:buFont typeface="Courier New" panose="02070309020205020404" pitchFamily="49" charset="0"/>
              <a:buChar char="o"/>
            </a:pPr>
            <a:r>
              <a:rPr sz="2400" dirty="0"/>
              <a:t>How things have </a:t>
            </a:r>
            <a:r>
              <a:rPr sz="2400" dirty="0" smtClean="0"/>
              <a:t>changed</a:t>
            </a:r>
            <a:r>
              <a:rPr lang="en-US" sz="2400" dirty="0" smtClean="0"/>
              <a:t>…</a:t>
            </a:r>
            <a:endParaRPr sz="2400" dirty="0"/>
          </a:p>
        </p:txBody>
      </p:sp>
    </p:spTree>
    <p:extLst>
      <p:ext uri="{BB962C8B-B14F-4D97-AF65-F5344CB8AC3E}">
        <p14:creationId xmlns:p14="http://schemas.microsoft.com/office/powerpoint/2010/main" val="716846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65000"/>
                <a:lumOff val="35000"/>
              </a:schemeClr>
            </a:gs>
            <a:gs pos="100000">
              <a:srgbClr val="D3D3D3"/>
            </a:gs>
          </a:gsLst>
          <a:lin ang="5400000" scaled="0"/>
        </a:gradFill>
        <a:effectLst/>
      </p:bgPr>
    </p:bg>
    <p:spTree>
      <p:nvGrpSpPr>
        <p:cNvPr id="1" name=""/>
        <p:cNvGrpSpPr/>
        <p:nvPr/>
      </p:nvGrpSpPr>
      <p:grpSpPr>
        <a:xfrm>
          <a:off x="0" y="0"/>
          <a:ext cx="0" cy="0"/>
          <a:chOff x="0" y="0"/>
          <a:chExt cx="0" cy="0"/>
        </a:xfrm>
      </p:grpSpPr>
      <p:sp>
        <p:nvSpPr>
          <p:cNvPr id="173" name="O&amp;M"/>
          <p:cNvSpPr/>
          <p:nvPr/>
        </p:nvSpPr>
        <p:spPr>
          <a:xfrm rot="18518447">
            <a:off x="7234574" y="5153477"/>
            <a:ext cx="2110000" cy="1306546"/>
          </a:xfrm>
          <a:custGeom>
            <a:avLst/>
            <a:gdLst/>
            <a:ahLst/>
            <a:cxnLst>
              <a:cxn ang="0">
                <a:pos x="wd2" y="hd2"/>
              </a:cxn>
              <a:cxn ang="5400000">
                <a:pos x="wd2" y="hd2"/>
              </a:cxn>
              <a:cxn ang="10800000">
                <a:pos x="wd2" y="hd2"/>
              </a:cxn>
              <a:cxn ang="16200000">
                <a:pos x="wd2" y="hd2"/>
              </a:cxn>
            </a:cxnLst>
            <a:rect l="0" t="0" r="r" b="b"/>
            <a:pathLst>
              <a:path w="21600" h="21600" extrusionOk="0">
                <a:moveTo>
                  <a:pt x="7725" y="16495"/>
                </a:moveTo>
                <a:lnTo>
                  <a:pt x="7725" y="21600"/>
                </a:lnTo>
                <a:lnTo>
                  <a:pt x="0" y="10800"/>
                </a:lnTo>
                <a:lnTo>
                  <a:pt x="7725" y="0"/>
                </a:lnTo>
                <a:lnTo>
                  <a:pt x="7725" y="5105"/>
                </a:lnTo>
                <a:lnTo>
                  <a:pt x="21600" y="5105"/>
                </a:lnTo>
                <a:lnTo>
                  <a:pt x="21600" y="16495"/>
                </a:lnTo>
                <a:close/>
              </a:path>
            </a:pathLst>
          </a:custGeom>
          <a:solidFill>
            <a:schemeClr val="accent1"/>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8000">
                <a:solidFill>
                  <a:srgbClr val="FFFFFF"/>
                </a:solidFill>
                <a:latin typeface="Arial"/>
                <a:ea typeface="Arial"/>
                <a:cs typeface="Arial"/>
                <a:sym typeface="Arial"/>
              </a:defRPr>
            </a:lvl1pPr>
          </a:lstStyle>
          <a:p>
            <a:r>
              <a:rPr lang="en-US" sz="4000" dirty="0"/>
              <a:t> </a:t>
            </a:r>
            <a:r>
              <a:rPr sz="4000" dirty="0"/>
              <a:t>O&amp;M</a:t>
            </a:r>
          </a:p>
        </p:txBody>
      </p:sp>
      <p:sp>
        <p:nvSpPr>
          <p:cNvPr id="174" name="Loan repayments"/>
          <p:cNvSpPr/>
          <p:nvPr/>
        </p:nvSpPr>
        <p:spPr>
          <a:xfrm rot="20240548">
            <a:off x="3779014" y="4087813"/>
            <a:ext cx="4698527" cy="1875142"/>
          </a:xfrm>
          <a:custGeom>
            <a:avLst/>
            <a:gdLst/>
            <a:ahLst/>
            <a:cxnLst>
              <a:cxn ang="0">
                <a:pos x="wd2" y="hd2"/>
              </a:cxn>
              <a:cxn ang="5400000">
                <a:pos x="wd2" y="hd2"/>
              </a:cxn>
              <a:cxn ang="10800000">
                <a:pos x="wd2" y="hd2"/>
              </a:cxn>
              <a:cxn ang="16200000">
                <a:pos x="wd2" y="hd2"/>
              </a:cxn>
            </a:cxnLst>
            <a:rect l="0" t="0" r="r" b="b"/>
            <a:pathLst>
              <a:path w="21600" h="21600" extrusionOk="0">
                <a:moveTo>
                  <a:pt x="3545" y="15184"/>
                </a:moveTo>
                <a:lnTo>
                  <a:pt x="3545" y="21600"/>
                </a:lnTo>
                <a:lnTo>
                  <a:pt x="0" y="10800"/>
                </a:lnTo>
                <a:lnTo>
                  <a:pt x="3545" y="0"/>
                </a:lnTo>
                <a:lnTo>
                  <a:pt x="3545" y="6416"/>
                </a:lnTo>
                <a:lnTo>
                  <a:pt x="21600" y="6416"/>
                </a:lnTo>
                <a:lnTo>
                  <a:pt x="21600" y="15184"/>
                </a:lnTo>
                <a:close/>
              </a:path>
            </a:pathLst>
          </a:custGeom>
          <a:solidFill>
            <a:schemeClr val="accent1">
              <a:satOff val="-18607"/>
              <a:lumOff val="-14039"/>
            </a:schemeClr>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8000">
                <a:solidFill>
                  <a:srgbClr val="FFFFFF"/>
                </a:solidFill>
                <a:latin typeface="Arial"/>
                <a:ea typeface="Arial"/>
                <a:cs typeface="Arial"/>
                <a:sym typeface="Arial"/>
              </a:defRPr>
            </a:lvl1pPr>
          </a:lstStyle>
          <a:p>
            <a:r>
              <a:rPr lang="en-US" sz="4000" dirty="0"/>
              <a:t> </a:t>
            </a:r>
            <a:r>
              <a:rPr sz="4000" dirty="0"/>
              <a:t>Loan repayments</a:t>
            </a:r>
          </a:p>
        </p:txBody>
      </p:sp>
      <p:sp>
        <p:nvSpPr>
          <p:cNvPr id="175" name="capital"/>
          <p:cNvSpPr/>
          <p:nvPr/>
        </p:nvSpPr>
        <p:spPr>
          <a:xfrm>
            <a:off x="7939872" y="1280725"/>
            <a:ext cx="4083125" cy="4083125"/>
          </a:xfrm>
          <a:prstGeom prst="ellipse">
            <a:avLst/>
          </a:prstGeom>
          <a:solidFill>
            <a:schemeClr val="accent4"/>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algn="ctr" defTabSz="914400">
              <a:spcBef>
                <a:spcPts val="1200"/>
              </a:spcBef>
              <a:defRPr sz="8000">
                <a:solidFill>
                  <a:srgbClr val="FFFFFF"/>
                </a:solidFill>
                <a:latin typeface="Arial"/>
                <a:ea typeface="Arial"/>
                <a:cs typeface="Arial"/>
                <a:sym typeface="Arial"/>
              </a:defRPr>
            </a:lvl1pPr>
          </a:lstStyle>
          <a:p>
            <a:r>
              <a:rPr sz="4000"/>
              <a:t>capital</a:t>
            </a:r>
          </a:p>
        </p:txBody>
      </p:sp>
      <p:sp>
        <p:nvSpPr>
          <p:cNvPr id="176" name="Loan"/>
          <p:cNvSpPr/>
          <p:nvPr/>
        </p:nvSpPr>
        <p:spPr>
          <a:xfrm>
            <a:off x="8404588" y="1501502"/>
            <a:ext cx="3153693" cy="36415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2"/>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algn="ctr" defTabSz="914400">
              <a:spcBef>
                <a:spcPts val="1200"/>
              </a:spcBef>
              <a:defRPr sz="8000">
                <a:solidFill>
                  <a:srgbClr val="FFFFFF"/>
                </a:solidFill>
                <a:latin typeface="Arial"/>
                <a:ea typeface="Arial"/>
                <a:cs typeface="Arial"/>
                <a:sym typeface="Arial"/>
              </a:defRPr>
            </a:lvl1pPr>
          </a:lstStyle>
          <a:p>
            <a:r>
              <a:rPr sz="4000"/>
              <a:t>Loan</a:t>
            </a:r>
          </a:p>
        </p:txBody>
      </p:sp>
      <p:sp>
        <p:nvSpPr>
          <p:cNvPr id="177" name="Wind Turbine"/>
          <p:cNvSpPr/>
          <p:nvPr/>
        </p:nvSpPr>
        <p:spPr>
          <a:xfrm>
            <a:off x="0" y="269822"/>
            <a:ext cx="3152527" cy="5965752"/>
          </a:xfrm>
          <a:custGeom>
            <a:avLst/>
            <a:gdLst/>
            <a:ahLst/>
            <a:cxnLst>
              <a:cxn ang="0">
                <a:pos x="wd2" y="hd2"/>
              </a:cxn>
              <a:cxn ang="5400000">
                <a:pos x="wd2" y="hd2"/>
              </a:cxn>
              <a:cxn ang="10800000">
                <a:pos x="wd2" y="hd2"/>
              </a:cxn>
              <a:cxn ang="16200000">
                <a:pos x="wd2" y="hd2"/>
              </a:cxn>
            </a:cxnLst>
            <a:rect l="0" t="0" r="r" b="b"/>
            <a:pathLst>
              <a:path w="21600" h="21597" extrusionOk="0">
                <a:moveTo>
                  <a:pt x="10800" y="0"/>
                </a:moveTo>
                <a:lnTo>
                  <a:pt x="10302" y="476"/>
                </a:lnTo>
                <a:lnTo>
                  <a:pt x="9705" y="5754"/>
                </a:lnTo>
                <a:cubicBezTo>
                  <a:pt x="9310" y="5911"/>
                  <a:pt x="9037" y="6148"/>
                  <a:pt x="8973" y="6420"/>
                </a:cubicBezTo>
                <a:lnTo>
                  <a:pt x="8919" y="6413"/>
                </a:lnTo>
                <a:lnTo>
                  <a:pt x="533" y="9320"/>
                </a:lnTo>
                <a:lnTo>
                  <a:pt x="0" y="9786"/>
                </a:lnTo>
                <a:lnTo>
                  <a:pt x="1028" y="9778"/>
                </a:lnTo>
                <a:lnTo>
                  <a:pt x="9989" y="7426"/>
                </a:lnTo>
                <a:cubicBezTo>
                  <a:pt x="10047" y="7441"/>
                  <a:pt x="10107" y="7454"/>
                  <a:pt x="10168" y="7466"/>
                </a:cubicBezTo>
                <a:lnTo>
                  <a:pt x="9047" y="21585"/>
                </a:lnTo>
                <a:cubicBezTo>
                  <a:pt x="9047" y="21585"/>
                  <a:pt x="9880" y="21594"/>
                  <a:pt x="10398" y="21593"/>
                </a:cubicBezTo>
                <a:lnTo>
                  <a:pt x="10398" y="21597"/>
                </a:lnTo>
                <a:cubicBezTo>
                  <a:pt x="10433" y="21595"/>
                  <a:pt x="10746" y="21594"/>
                  <a:pt x="11001" y="21593"/>
                </a:cubicBezTo>
                <a:cubicBezTo>
                  <a:pt x="11464" y="21600"/>
                  <a:pt x="12566" y="21593"/>
                  <a:pt x="12566" y="21593"/>
                </a:cubicBezTo>
                <a:lnTo>
                  <a:pt x="11432" y="7478"/>
                </a:lnTo>
                <a:cubicBezTo>
                  <a:pt x="11503" y="7465"/>
                  <a:pt x="11573" y="7449"/>
                  <a:pt x="11640" y="7432"/>
                </a:cubicBezTo>
                <a:lnTo>
                  <a:pt x="20572" y="9778"/>
                </a:lnTo>
                <a:lnTo>
                  <a:pt x="21600" y="9786"/>
                </a:lnTo>
                <a:lnTo>
                  <a:pt x="21067" y="9320"/>
                </a:lnTo>
                <a:lnTo>
                  <a:pt x="12687" y="6415"/>
                </a:lnTo>
                <a:cubicBezTo>
                  <a:pt x="12618" y="6130"/>
                  <a:pt x="12319" y="5884"/>
                  <a:pt x="11892" y="5728"/>
                </a:cubicBezTo>
                <a:lnTo>
                  <a:pt x="11298" y="476"/>
                </a:lnTo>
                <a:lnTo>
                  <a:pt x="10800" y="0"/>
                </a:lnTo>
                <a:close/>
                <a:moveTo>
                  <a:pt x="11135" y="6216"/>
                </a:moveTo>
                <a:cubicBezTo>
                  <a:pt x="11363" y="6276"/>
                  <a:pt x="11522" y="6398"/>
                  <a:pt x="11522" y="6541"/>
                </a:cubicBezTo>
                <a:cubicBezTo>
                  <a:pt x="11522" y="6542"/>
                  <a:pt x="11522" y="6543"/>
                  <a:pt x="11522" y="6543"/>
                </a:cubicBezTo>
                <a:lnTo>
                  <a:pt x="11071" y="6594"/>
                </a:lnTo>
                <a:lnTo>
                  <a:pt x="11225" y="6840"/>
                </a:lnTo>
                <a:cubicBezTo>
                  <a:pt x="11113" y="6882"/>
                  <a:pt x="10976" y="6908"/>
                  <a:pt x="10829" y="6908"/>
                </a:cubicBezTo>
                <a:cubicBezTo>
                  <a:pt x="10659" y="6908"/>
                  <a:pt x="10508" y="6873"/>
                  <a:pt x="10388" y="6820"/>
                </a:cubicBezTo>
                <a:lnTo>
                  <a:pt x="10529" y="6594"/>
                </a:lnTo>
                <a:lnTo>
                  <a:pt x="10142" y="6550"/>
                </a:lnTo>
                <a:cubicBezTo>
                  <a:pt x="10142" y="6547"/>
                  <a:pt x="10139" y="6544"/>
                  <a:pt x="10139" y="6541"/>
                </a:cubicBezTo>
                <a:cubicBezTo>
                  <a:pt x="10139" y="6407"/>
                  <a:pt x="10278" y="6291"/>
                  <a:pt x="10484" y="6228"/>
                </a:cubicBezTo>
                <a:lnTo>
                  <a:pt x="10800" y="6413"/>
                </a:lnTo>
                <a:lnTo>
                  <a:pt x="11135" y="6216"/>
                </a:lnTo>
                <a:close/>
              </a:path>
            </a:pathLst>
          </a:custGeom>
          <a:solidFill>
            <a:srgbClr val="FFFFFF"/>
          </a:solidFill>
          <a:ln w="12700">
            <a:miter lim="400000"/>
          </a:ln>
          <a:effectLst>
            <a:outerShdw blurRad="101600" dist="76200" dir="5400000" rotWithShape="0">
              <a:srgbClr val="000000">
                <a:alpha val="35000"/>
              </a:srgbClr>
            </a:outerShdw>
          </a:effectLst>
        </p:spPr>
        <p:txBody>
          <a:bodyPr tIns="45720" bIns="45720" anchor="ctr"/>
          <a:lstStyle/>
          <a:p>
            <a:endParaRPr sz="900"/>
          </a:p>
        </p:txBody>
      </p:sp>
      <p:sp>
        <p:nvSpPr>
          <p:cNvPr id="178" name="Feed-in Tariff"/>
          <p:cNvSpPr/>
          <p:nvPr/>
        </p:nvSpPr>
        <p:spPr>
          <a:xfrm rot="1922623">
            <a:off x="5076315" y="178911"/>
            <a:ext cx="3669391" cy="1938134"/>
          </a:xfrm>
          <a:prstGeom prst="rightArrow">
            <a:avLst>
              <a:gd name="adj1" fmla="val 64108"/>
              <a:gd name="adj2" fmla="val 27838"/>
            </a:avLst>
          </a:prstGeom>
          <a:solidFill>
            <a:schemeClr val="accent5">
              <a:lumOff val="10784"/>
            </a:schemeClr>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nchor="ctr"/>
          <a:lstStyle>
            <a:lvl1pPr defTabSz="914400">
              <a:spcBef>
                <a:spcPts val="1200"/>
              </a:spcBef>
              <a:defRPr sz="8000">
                <a:solidFill>
                  <a:srgbClr val="FFFFFF"/>
                </a:solidFill>
                <a:latin typeface="Arial"/>
                <a:ea typeface="Arial"/>
                <a:cs typeface="Arial"/>
                <a:sym typeface="Arial"/>
              </a:defRPr>
            </a:lvl1pPr>
          </a:lstStyle>
          <a:p>
            <a:r>
              <a:rPr sz="4000"/>
              <a:t>Feed-in Tariff</a:t>
            </a:r>
          </a:p>
        </p:txBody>
      </p:sp>
      <p:sp>
        <p:nvSpPr>
          <p:cNvPr id="179" name="Power Purchase Agreement"/>
          <p:cNvSpPr/>
          <p:nvPr/>
        </p:nvSpPr>
        <p:spPr>
          <a:xfrm>
            <a:off x="3874329" y="2529583"/>
            <a:ext cx="4263234" cy="1585409"/>
          </a:xfrm>
          <a:prstGeom prst="rightArrow">
            <a:avLst>
              <a:gd name="adj1" fmla="val 29267"/>
              <a:gd name="adj2" fmla="val 26242"/>
            </a:avLst>
          </a:prstGeom>
          <a:solidFill>
            <a:schemeClr val="accent5"/>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4800">
                <a:solidFill>
                  <a:srgbClr val="FFFFFF"/>
                </a:solidFill>
                <a:latin typeface="Arial"/>
                <a:ea typeface="Arial"/>
                <a:cs typeface="Arial"/>
                <a:sym typeface="Arial"/>
              </a:defRPr>
            </a:lvl1pPr>
          </a:lstStyle>
          <a:p>
            <a:r>
              <a:rPr sz="2400"/>
              <a:t>Power Purchase Agreement</a:t>
            </a:r>
          </a:p>
        </p:txBody>
      </p:sp>
    </p:spTree>
    <p:extLst>
      <p:ext uri="{BB962C8B-B14F-4D97-AF65-F5344CB8AC3E}">
        <p14:creationId xmlns:p14="http://schemas.microsoft.com/office/powerpoint/2010/main" val="187962275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advAuto="0"/>
      <p:bldP spid="174" grpId="0" animBg="1" advAuto="0"/>
      <p:bldP spid="175" grpId="0" animBg="1" advAuto="0"/>
      <p:bldP spid="176" grpId="0" animBg="1" advAuto="0"/>
      <p:bldP spid="178" grpId="0" animBg="1" advAuto="0"/>
      <p:bldP spid="179"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65000"/>
                <a:lumOff val="35000"/>
              </a:schemeClr>
            </a:gs>
            <a:gs pos="100000">
              <a:srgbClr val="D3D3D3"/>
            </a:gs>
          </a:gsLst>
          <a:lin ang="5400000" scaled="0"/>
        </a:gradFill>
        <a:effectLst/>
      </p:bgPr>
    </p:bg>
    <p:spTree>
      <p:nvGrpSpPr>
        <p:cNvPr id="1" name=""/>
        <p:cNvGrpSpPr/>
        <p:nvPr/>
      </p:nvGrpSpPr>
      <p:grpSpPr>
        <a:xfrm>
          <a:off x="0" y="0"/>
          <a:ext cx="0" cy="0"/>
          <a:chOff x="0" y="0"/>
          <a:chExt cx="0" cy="0"/>
        </a:xfrm>
      </p:grpSpPr>
      <p:sp>
        <p:nvSpPr>
          <p:cNvPr id="181" name="O&amp;M"/>
          <p:cNvSpPr/>
          <p:nvPr/>
        </p:nvSpPr>
        <p:spPr>
          <a:xfrm rot="18518447">
            <a:off x="7234575" y="5153477"/>
            <a:ext cx="2110000" cy="1306546"/>
          </a:xfrm>
          <a:custGeom>
            <a:avLst/>
            <a:gdLst/>
            <a:ahLst/>
            <a:cxnLst>
              <a:cxn ang="0">
                <a:pos x="wd2" y="hd2"/>
              </a:cxn>
              <a:cxn ang="5400000">
                <a:pos x="wd2" y="hd2"/>
              </a:cxn>
              <a:cxn ang="10800000">
                <a:pos x="wd2" y="hd2"/>
              </a:cxn>
              <a:cxn ang="16200000">
                <a:pos x="wd2" y="hd2"/>
              </a:cxn>
            </a:cxnLst>
            <a:rect l="0" t="0" r="r" b="b"/>
            <a:pathLst>
              <a:path w="21600" h="21600" extrusionOk="0">
                <a:moveTo>
                  <a:pt x="7725" y="16495"/>
                </a:moveTo>
                <a:lnTo>
                  <a:pt x="7725" y="21600"/>
                </a:lnTo>
                <a:lnTo>
                  <a:pt x="0" y="10800"/>
                </a:lnTo>
                <a:lnTo>
                  <a:pt x="7725" y="0"/>
                </a:lnTo>
                <a:lnTo>
                  <a:pt x="7725" y="5105"/>
                </a:lnTo>
                <a:lnTo>
                  <a:pt x="21600" y="5105"/>
                </a:lnTo>
                <a:lnTo>
                  <a:pt x="21600" y="16495"/>
                </a:lnTo>
                <a:close/>
              </a:path>
            </a:pathLst>
          </a:custGeom>
          <a:solidFill>
            <a:schemeClr val="accent1"/>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8000">
                <a:solidFill>
                  <a:srgbClr val="FFFFFF"/>
                </a:solidFill>
                <a:latin typeface="Arial"/>
                <a:ea typeface="Arial"/>
                <a:cs typeface="Arial"/>
                <a:sym typeface="Arial"/>
              </a:defRPr>
            </a:lvl1pPr>
          </a:lstStyle>
          <a:p>
            <a:r>
              <a:rPr lang="en-US" sz="4000" dirty="0"/>
              <a:t> </a:t>
            </a:r>
            <a:r>
              <a:rPr sz="4000" dirty="0"/>
              <a:t>O&amp;M</a:t>
            </a:r>
          </a:p>
        </p:txBody>
      </p:sp>
      <p:sp>
        <p:nvSpPr>
          <p:cNvPr id="182" name="Loan repayments"/>
          <p:cNvSpPr/>
          <p:nvPr/>
        </p:nvSpPr>
        <p:spPr>
          <a:xfrm rot="20240548">
            <a:off x="3846947" y="4088057"/>
            <a:ext cx="4629255" cy="1854361"/>
          </a:xfrm>
          <a:custGeom>
            <a:avLst/>
            <a:gdLst/>
            <a:ahLst/>
            <a:cxnLst>
              <a:cxn ang="0">
                <a:pos x="wd2" y="hd2"/>
              </a:cxn>
              <a:cxn ang="5400000">
                <a:pos x="wd2" y="hd2"/>
              </a:cxn>
              <a:cxn ang="10800000">
                <a:pos x="wd2" y="hd2"/>
              </a:cxn>
              <a:cxn ang="16200000">
                <a:pos x="wd2" y="hd2"/>
              </a:cxn>
            </a:cxnLst>
            <a:rect l="0" t="0" r="r" b="b"/>
            <a:pathLst>
              <a:path w="21600" h="21600" extrusionOk="0">
                <a:moveTo>
                  <a:pt x="3545" y="15184"/>
                </a:moveTo>
                <a:lnTo>
                  <a:pt x="3545" y="21600"/>
                </a:lnTo>
                <a:lnTo>
                  <a:pt x="0" y="10800"/>
                </a:lnTo>
                <a:lnTo>
                  <a:pt x="3545" y="0"/>
                </a:lnTo>
                <a:lnTo>
                  <a:pt x="3545" y="6416"/>
                </a:lnTo>
                <a:lnTo>
                  <a:pt x="21600" y="6416"/>
                </a:lnTo>
                <a:lnTo>
                  <a:pt x="21600" y="15184"/>
                </a:lnTo>
                <a:close/>
              </a:path>
            </a:pathLst>
          </a:custGeom>
          <a:solidFill>
            <a:schemeClr val="accent1">
              <a:satOff val="-18607"/>
              <a:lumOff val="-14039"/>
            </a:schemeClr>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8000">
                <a:solidFill>
                  <a:srgbClr val="FFFFFF"/>
                </a:solidFill>
                <a:latin typeface="Arial"/>
                <a:ea typeface="Arial"/>
                <a:cs typeface="Arial"/>
                <a:sym typeface="Arial"/>
              </a:defRPr>
            </a:lvl1pPr>
          </a:lstStyle>
          <a:p>
            <a:r>
              <a:rPr lang="en-US" sz="4000" dirty="0"/>
              <a:t> </a:t>
            </a:r>
            <a:r>
              <a:rPr sz="4000" dirty="0"/>
              <a:t>Loan repayments</a:t>
            </a:r>
          </a:p>
        </p:txBody>
      </p:sp>
      <p:sp>
        <p:nvSpPr>
          <p:cNvPr id="183" name="capital"/>
          <p:cNvSpPr/>
          <p:nvPr/>
        </p:nvSpPr>
        <p:spPr>
          <a:xfrm>
            <a:off x="7939871" y="1280725"/>
            <a:ext cx="4083125" cy="4083125"/>
          </a:xfrm>
          <a:prstGeom prst="ellipse">
            <a:avLst/>
          </a:prstGeom>
          <a:solidFill>
            <a:schemeClr val="accent4"/>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algn="ctr" defTabSz="914400">
              <a:spcBef>
                <a:spcPts val="1200"/>
              </a:spcBef>
              <a:defRPr sz="8000">
                <a:solidFill>
                  <a:srgbClr val="FFFFFF"/>
                </a:solidFill>
                <a:latin typeface="Arial"/>
                <a:ea typeface="Arial"/>
                <a:cs typeface="Arial"/>
                <a:sym typeface="Arial"/>
              </a:defRPr>
            </a:lvl1pPr>
          </a:lstStyle>
          <a:p>
            <a:r>
              <a:rPr sz="4000"/>
              <a:t>capital</a:t>
            </a:r>
          </a:p>
        </p:txBody>
      </p:sp>
      <p:sp>
        <p:nvSpPr>
          <p:cNvPr id="184" name="Loan"/>
          <p:cNvSpPr/>
          <p:nvPr/>
        </p:nvSpPr>
        <p:spPr>
          <a:xfrm>
            <a:off x="8404588" y="1501502"/>
            <a:ext cx="3153693" cy="36415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2"/>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algn="ctr" defTabSz="914400">
              <a:spcBef>
                <a:spcPts val="1200"/>
              </a:spcBef>
              <a:defRPr sz="8000">
                <a:solidFill>
                  <a:srgbClr val="FFFFFF"/>
                </a:solidFill>
                <a:latin typeface="Arial"/>
                <a:ea typeface="Arial"/>
                <a:cs typeface="Arial"/>
                <a:sym typeface="Arial"/>
              </a:defRPr>
            </a:lvl1pPr>
          </a:lstStyle>
          <a:p>
            <a:r>
              <a:rPr sz="4000"/>
              <a:t>Loan</a:t>
            </a:r>
          </a:p>
        </p:txBody>
      </p:sp>
      <p:sp>
        <p:nvSpPr>
          <p:cNvPr id="185" name="Wind Turbine"/>
          <p:cNvSpPr/>
          <p:nvPr/>
        </p:nvSpPr>
        <p:spPr>
          <a:xfrm>
            <a:off x="0" y="269822"/>
            <a:ext cx="3152527" cy="5965752"/>
          </a:xfrm>
          <a:custGeom>
            <a:avLst/>
            <a:gdLst/>
            <a:ahLst/>
            <a:cxnLst>
              <a:cxn ang="0">
                <a:pos x="wd2" y="hd2"/>
              </a:cxn>
              <a:cxn ang="5400000">
                <a:pos x="wd2" y="hd2"/>
              </a:cxn>
              <a:cxn ang="10800000">
                <a:pos x="wd2" y="hd2"/>
              </a:cxn>
              <a:cxn ang="16200000">
                <a:pos x="wd2" y="hd2"/>
              </a:cxn>
            </a:cxnLst>
            <a:rect l="0" t="0" r="r" b="b"/>
            <a:pathLst>
              <a:path w="21600" h="21597" extrusionOk="0">
                <a:moveTo>
                  <a:pt x="10800" y="0"/>
                </a:moveTo>
                <a:lnTo>
                  <a:pt x="10302" y="476"/>
                </a:lnTo>
                <a:lnTo>
                  <a:pt x="9705" y="5754"/>
                </a:lnTo>
                <a:cubicBezTo>
                  <a:pt x="9310" y="5911"/>
                  <a:pt x="9037" y="6148"/>
                  <a:pt x="8973" y="6420"/>
                </a:cubicBezTo>
                <a:lnTo>
                  <a:pt x="8919" y="6413"/>
                </a:lnTo>
                <a:lnTo>
                  <a:pt x="533" y="9320"/>
                </a:lnTo>
                <a:lnTo>
                  <a:pt x="0" y="9786"/>
                </a:lnTo>
                <a:lnTo>
                  <a:pt x="1028" y="9778"/>
                </a:lnTo>
                <a:lnTo>
                  <a:pt x="9989" y="7426"/>
                </a:lnTo>
                <a:cubicBezTo>
                  <a:pt x="10047" y="7441"/>
                  <a:pt x="10107" y="7454"/>
                  <a:pt x="10168" y="7466"/>
                </a:cubicBezTo>
                <a:lnTo>
                  <a:pt x="9047" y="21585"/>
                </a:lnTo>
                <a:cubicBezTo>
                  <a:pt x="9047" y="21585"/>
                  <a:pt x="9880" y="21594"/>
                  <a:pt x="10398" y="21593"/>
                </a:cubicBezTo>
                <a:lnTo>
                  <a:pt x="10398" y="21597"/>
                </a:lnTo>
                <a:cubicBezTo>
                  <a:pt x="10433" y="21595"/>
                  <a:pt x="10746" y="21594"/>
                  <a:pt x="11001" y="21593"/>
                </a:cubicBezTo>
                <a:cubicBezTo>
                  <a:pt x="11464" y="21600"/>
                  <a:pt x="12566" y="21593"/>
                  <a:pt x="12566" y="21593"/>
                </a:cubicBezTo>
                <a:lnTo>
                  <a:pt x="11432" y="7478"/>
                </a:lnTo>
                <a:cubicBezTo>
                  <a:pt x="11503" y="7465"/>
                  <a:pt x="11573" y="7449"/>
                  <a:pt x="11640" y="7432"/>
                </a:cubicBezTo>
                <a:lnTo>
                  <a:pt x="20572" y="9778"/>
                </a:lnTo>
                <a:lnTo>
                  <a:pt x="21600" y="9786"/>
                </a:lnTo>
                <a:lnTo>
                  <a:pt x="21067" y="9320"/>
                </a:lnTo>
                <a:lnTo>
                  <a:pt x="12687" y="6415"/>
                </a:lnTo>
                <a:cubicBezTo>
                  <a:pt x="12618" y="6130"/>
                  <a:pt x="12319" y="5884"/>
                  <a:pt x="11892" y="5728"/>
                </a:cubicBezTo>
                <a:lnTo>
                  <a:pt x="11298" y="476"/>
                </a:lnTo>
                <a:lnTo>
                  <a:pt x="10800" y="0"/>
                </a:lnTo>
                <a:close/>
                <a:moveTo>
                  <a:pt x="11135" y="6216"/>
                </a:moveTo>
                <a:cubicBezTo>
                  <a:pt x="11363" y="6276"/>
                  <a:pt x="11522" y="6398"/>
                  <a:pt x="11522" y="6541"/>
                </a:cubicBezTo>
                <a:cubicBezTo>
                  <a:pt x="11522" y="6542"/>
                  <a:pt x="11522" y="6543"/>
                  <a:pt x="11522" y="6543"/>
                </a:cubicBezTo>
                <a:lnTo>
                  <a:pt x="11071" y="6594"/>
                </a:lnTo>
                <a:lnTo>
                  <a:pt x="11225" y="6840"/>
                </a:lnTo>
                <a:cubicBezTo>
                  <a:pt x="11113" y="6882"/>
                  <a:pt x="10976" y="6908"/>
                  <a:pt x="10829" y="6908"/>
                </a:cubicBezTo>
                <a:cubicBezTo>
                  <a:pt x="10659" y="6908"/>
                  <a:pt x="10508" y="6873"/>
                  <a:pt x="10388" y="6820"/>
                </a:cubicBezTo>
                <a:lnTo>
                  <a:pt x="10529" y="6594"/>
                </a:lnTo>
                <a:lnTo>
                  <a:pt x="10142" y="6550"/>
                </a:lnTo>
                <a:cubicBezTo>
                  <a:pt x="10142" y="6547"/>
                  <a:pt x="10139" y="6544"/>
                  <a:pt x="10139" y="6541"/>
                </a:cubicBezTo>
                <a:cubicBezTo>
                  <a:pt x="10139" y="6407"/>
                  <a:pt x="10278" y="6291"/>
                  <a:pt x="10484" y="6228"/>
                </a:cubicBezTo>
                <a:lnTo>
                  <a:pt x="10800" y="6413"/>
                </a:lnTo>
                <a:lnTo>
                  <a:pt x="11135" y="6216"/>
                </a:lnTo>
                <a:close/>
              </a:path>
            </a:pathLst>
          </a:custGeom>
          <a:solidFill>
            <a:srgbClr val="FFFFFF"/>
          </a:solidFill>
          <a:ln w="12700">
            <a:miter lim="400000"/>
          </a:ln>
          <a:effectLst>
            <a:outerShdw blurRad="101600" dist="76200" dir="5400000" rotWithShape="0">
              <a:srgbClr val="000000">
                <a:alpha val="35000"/>
              </a:srgbClr>
            </a:outerShdw>
          </a:effectLst>
        </p:spPr>
        <p:txBody>
          <a:bodyPr tIns="45720" bIns="45720" anchor="ctr"/>
          <a:lstStyle/>
          <a:p>
            <a:endParaRPr sz="900"/>
          </a:p>
        </p:txBody>
      </p:sp>
      <p:sp>
        <p:nvSpPr>
          <p:cNvPr id="186" name="Feed-in Tariff"/>
          <p:cNvSpPr/>
          <p:nvPr/>
        </p:nvSpPr>
        <p:spPr>
          <a:xfrm rot="1922624">
            <a:off x="5168020" y="183434"/>
            <a:ext cx="3600118" cy="1938134"/>
          </a:xfrm>
          <a:prstGeom prst="rightArrow">
            <a:avLst>
              <a:gd name="adj1" fmla="val 64108"/>
              <a:gd name="adj2" fmla="val 27838"/>
            </a:avLst>
          </a:prstGeom>
          <a:solidFill>
            <a:schemeClr val="accent5">
              <a:lumOff val="10784"/>
            </a:schemeClr>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nchor="ctr"/>
          <a:lstStyle>
            <a:lvl1pPr defTabSz="914400">
              <a:spcBef>
                <a:spcPts val="1200"/>
              </a:spcBef>
              <a:defRPr sz="8000">
                <a:solidFill>
                  <a:srgbClr val="FFFFFF"/>
                </a:solidFill>
                <a:latin typeface="Arial"/>
                <a:ea typeface="Arial"/>
                <a:cs typeface="Arial"/>
                <a:sym typeface="Arial"/>
              </a:defRPr>
            </a:lvl1pPr>
          </a:lstStyle>
          <a:p>
            <a:r>
              <a:rPr sz="4000"/>
              <a:t>Feed-in Tariff</a:t>
            </a:r>
          </a:p>
        </p:txBody>
      </p:sp>
      <p:sp>
        <p:nvSpPr>
          <p:cNvPr id="187" name="Power Purchase Agreement"/>
          <p:cNvSpPr/>
          <p:nvPr/>
        </p:nvSpPr>
        <p:spPr>
          <a:xfrm>
            <a:off x="3818911" y="2529583"/>
            <a:ext cx="4318652" cy="1585409"/>
          </a:xfrm>
          <a:prstGeom prst="rightArrow">
            <a:avLst>
              <a:gd name="adj1" fmla="val 29267"/>
              <a:gd name="adj2" fmla="val 26242"/>
            </a:avLst>
          </a:prstGeom>
          <a:solidFill>
            <a:schemeClr val="accent5"/>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4800">
                <a:solidFill>
                  <a:srgbClr val="FFFFFF"/>
                </a:solidFill>
                <a:latin typeface="Arial"/>
                <a:ea typeface="Arial"/>
                <a:cs typeface="Arial"/>
                <a:sym typeface="Arial"/>
              </a:defRPr>
            </a:lvl1pPr>
          </a:lstStyle>
          <a:p>
            <a:r>
              <a:rPr sz="2400"/>
              <a:t>Power Purchase Agreement</a:t>
            </a:r>
          </a:p>
        </p:txBody>
      </p:sp>
    </p:spTree>
    <p:extLst>
      <p:ext uri="{BB962C8B-B14F-4D97-AF65-F5344CB8AC3E}">
        <p14:creationId xmlns:p14="http://schemas.microsoft.com/office/powerpoint/2010/main" val="3724749152"/>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iterate>
                                    <p:tmAbs val="0"/>
                                  </p:iterate>
                                  <p:childTnLst>
                                    <p:anim calcmode="lin" valueType="num">
                                      <p:cBhvr>
                                        <p:cTn id="6" dur="3000" fill="hold"/>
                                        <p:tgtEl>
                                          <p:spTgt spid="186"/>
                                        </p:tgtEl>
                                        <p:attrNameLst>
                                          <p:attrName>ppt_w</p:attrName>
                                        </p:attrNameLst>
                                      </p:cBhvr>
                                      <p:tavLst>
                                        <p:tav tm="0">
                                          <p:val>
                                            <p:strVal val="ppt_w"/>
                                          </p:val>
                                        </p:tav>
                                        <p:tav tm="100000">
                                          <p:val>
                                            <p:fltVal val="0"/>
                                          </p:val>
                                        </p:tav>
                                      </p:tavLst>
                                    </p:anim>
                                    <p:anim calcmode="lin" valueType="num">
                                      <p:cBhvr>
                                        <p:cTn id="7" dur="3000" fill="hold"/>
                                        <p:tgtEl>
                                          <p:spTgt spid="186"/>
                                        </p:tgtEl>
                                        <p:attrNameLst>
                                          <p:attrName>ppt_h</p:attrName>
                                        </p:attrNameLst>
                                      </p:cBhvr>
                                      <p:tavLst>
                                        <p:tav tm="0">
                                          <p:val>
                                            <p:strVal val="ppt_h"/>
                                          </p:val>
                                        </p:tav>
                                        <p:tav tm="100000">
                                          <p:val>
                                            <p:fltVal val="0"/>
                                          </p:val>
                                        </p:tav>
                                      </p:tavLst>
                                    </p:anim>
                                    <p:set>
                                      <p:cBhvr>
                                        <p:cTn id="8" fill="hold">
                                          <p:stCondLst>
                                            <p:cond delay="2999"/>
                                          </p:stCondLst>
                                        </p:cTn>
                                        <p:tgtEl>
                                          <p:spTgt spid="18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grpId="0" nodeType="clickEffect">
                                  <p:stCondLst>
                                    <p:cond delay="0"/>
                                  </p:stCondLst>
                                  <p:iterate>
                                    <p:tmAbs val="0"/>
                                  </p:iterate>
                                  <p:childTnLst>
                                    <p:anim calcmode="lin" valueType="num">
                                      <p:cBhvr>
                                        <p:cTn id="12" dur="1500" fill="hold"/>
                                        <p:tgtEl>
                                          <p:spTgt spid="182"/>
                                        </p:tgtEl>
                                        <p:attrNameLst>
                                          <p:attrName>ppt_w</p:attrName>
                                        </p:attrNameLst>
                                      </p:cBhvr>
                                      <p:tavLst>
                                        <p:tav tm="0">
                                          <p:val>
                                            <p:strVal val="ppt_w"/>
                                          </p:val>
                                        </p:tav>
                                        <p:tav tm="100000">
                                          <p:val>
                                            <p:fltVal val="0"/>
                                          </p:val>
                                        </p:tav>
                                      </p:tavLst>
                                    </p:anim>
                                    <p:anim calcmode="lin" valueType="num">
                                      <p:cBhvr>
                                        <p:cTn id="13" dur="1500" fill="hold"/>
                                        <p:tgtEl>
                                          <p:spTgt spid="182"/>
                                        </p:tgtEl>
                                        <p:attrNameLst>
                                          <p:attrName>ppt_h</p:attrName>
                                        </p:attrNameLst>
                                      </p:cBhvr>
                                      <p:tavLst>
                                        <p:tav tm="0">
                                          <p:val>
                                            <p:strVal val="ppt_h"/>
                                          </p:val>
                                        </p:tav>
                                        <p:tav tm="100000">
                                          <p:val>
                                            <p:fltVal val="0"/>
                                          </p:val>
                                        </p:tav>
                                      </p:tavLst>
                                    </p:anim>
                                    <p:set>
                                      <p:cBhvr>
                                        <p:cTn id="14" fill="hold">
                                          <p:stCondLst>
                                            <p:cond delay="1499"/>
                                          </p:stCondLst>
                                        </p:cTn>
                                        <p:tgtEl>
                                          <p:spTgt spid="18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grpId="0" nodeType="clickEffect">
                                  <p:stCondLst>
                                    <p:cond delay="0"/>
                                  </p:stCondLst>
                                  <p:iterate>
                                    <p:tmAbs val="0"/>
                                  </p:iterate>
                                  <p:childTnLst>
                                    <p:anim calcmode="lin" valueType="num">
                                      <p:cBhvr>
                                        <p:cTn id="18" dur="750" fill="hold"/>
                                        <p:tgtEl>
                                          <p:spTgt spid="184"/>
                                        </p:tgtEl>
                                        <p:attrNameLst>
                                          <p:attrName>ppt_w</p:attrName>
                                        </p:attrNameLst>
                                      </p:cBhvr>
                                      <p:tavLst>
                                        <p:tav tm="0">
                                          <p:val>
                                            <p:strVal val="ppt_w"/>
                                          </p:val>
                                        </p:tav>
                                        <p:tav tm="100000">
                                          <p:val>
                                            <p:fltVal val="0"/>
                                          </p:val>
                                        </p:tav>
                                      </p:tavLst>
                                    </p:anim>
                                    <p:anim calcmode="lin" valueType="num">
                                      <p:cBhvr>
                                        <p:cTn id="19" dur="750" fill="hold"/>
                                        <p:tgtEl>
                                          <p:spTgt spid="184"/>
                                        </p:tgtEl>
                                        <p:attrNameLst>
                                          <p:attrName>ppt_h</p:attrName>
                                        </p:attrNameLst>
                                      </p:cBhvr>
                                      <p:tavLst>
                                        <p:tav tm="0">
                                          <p:val>
                                            <p:strVal val="ppt_h"/>
                                          </p:val>
                                        </p:tav>
                                        <p:tav tm="100000">
                                          <p:val>
                                            <p:fltVal val="0"/>
                                          </p:val>
                                        </p:tav>
                                      </p:tavLst>
                                    </p:anim>
                                    <p:set>
                                      <p:cBhvr>
                                        <p:cTn id="20" fill="hold">
                                          <p:stCondLst>
                                            <p:cond delay="749"/>
                                          </p:stCondLst>
                                        </p:cTn>
                                        <p:tgtEl>
                                          <p:spTgt spid="1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advAuto="0"/>
      <p:bldP spid="184" grpId="0" animBg="1" advAuto="0"/>
      <p:bldP spid="186"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65000"/>
                <a:lumOff val="35000"/>
              </a:schemeClr>
            </a:gs>
            <a:gs pos="100000">
              <a:srgbClr val="D3D3D3"/>
            </a:gs>
          </a:gsLst>
          <a:lin ang="5400000" scaled="0"/>
        </a:gradFill>
        <a:effectLst/>
      </p:bgPr>
    </p:bg>
    <p:spTree>
      <p:nvGrpSpPr>
        <p:cNvPr id="1" name=""/>
        <p:cNvGrpSpPr/>
        <p:nvPr/>
      </p:nvGrpSpPr>
      <p:grpSpPr>
        <a:xfrm>
          <a:off x="0" y="0"/>
          <a:ext cx="0" cy="0"/>
          <a:chOff x="0" y="0"/>
          <a:chExt cx="0" cy="0"/>
        </a:xfrm>
      </p:grpSpPr>
      <p:sp>
        <p:nvSpPr>
          <p:cNvPr id="189" name="O&amp;M"/>
          <p:cNvSpPr/>
          <p:nvPr/>
        </p:nvSpPr>
        <p:spPr>
          <a:xfrm rot="18518447">
            <a:off x="7234575" y="5153477"/>
            <a:ext cx="2110000" cy="1306546"/>
          </a:xfrm>
          <a:custGeom>
            <a:avLst/>
            <a:gdLst/>
            <a:ahLst/>
            <a:cxnLst>
              <a:cxn ang="0">
                <a:pos x="wd2" y="hd2"/>
              </a:cxn>
              <a:cxn ang="5400000">
                <a:pos x="wd2" y="hd2"/>
              </a:cxn>
              <a:cxn ang="10800000">
                <a:pos x="wd2" y="hd2"/>
              </a:cxn>
              <a:cxn ang="16200000">
                <a:pos x="wd2" y="hd2"/>
              </a:cxn>
            </a:cxnLst>
            <a:rect l="0" t="0" r="r" b="b"/>
            <a:pathLst>
              <a:path w="21600" h="21600" extrusionOk="0">
                <a:moveTo>
                  <a:pt x="7725" y="16495"/>
                </a:moveTo>
                <a:lnTo>
                  <a:pt x="7725" y="21600"/>
                </a:lnTo>
                <a:lnTo>
                  <a:pt x="0" y="10800"/>
                </a:lnTo>
                <a:lnTo>
                  <a:pt x="7725" y="0"/>
                </a:lnTo>
                <a:lnTo>
                  <a:pt x="7725" y="5105"/>
                </a:lnTo>
                <a:lnTo>
                  <a:pt x="21600" y="5105"/>
                </a:lnTo>
                <a:lnTo>
                  <a:pt x="21600" y="16495"/>
                </a:lnTo>
                <a:close/>
              </a:path>
            </a:pathLst>
          </a:custGeom>
          <a:solidFill>
            <a:schemeClr val="accent1"/>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8000">
                <a:solidFill>
                  <a:srgbClr val="FFFFFF"/>
                </a:solidFill>
                <a:latin typeface="Arial"/>
                <a:ea typeface="Arial"/>
                <a:cs typeface="Arial"/>
                <a:sym typeface="Arial"/>
              </a:defRPr>
            </a:lvl1pPr>
          </a:lstStyle>
          <a:p>
            <a:r>
              <a:rPr lang="en-US" sz="4000" dirty="0"/>
              <a:t> </a:t>
            </a:r>
            <a:r>
              <a:rPr sz="4000" dirty="0"/>
              <a:t>O&amp;M</a:t>
            </a:r>
          </a:p>
        </p:txBody>
      </p:sp>
      <p:sp>
        <p:nvSpPr>
          <p:cNvPr id="190" name="Wind Turbine"/>
          <p:cNvSpPr/>
          <p:nvPr/>
        </p:nvSpPr>
        <p:spPr>
          <a:xfrm>
            <a:off x="0" y="269822"/>
            <a:ext cx="3152527" cy="5965752"/>
          </a:xfrm>
          <a:custGeom>
            <a:avLst/>
            <a:gdLst/>
            <a:ahLst/>
            <a:cxnLst>
              <a:cxn ang="0">
                <a:pos x="wd2" y="hd2"/>
              </a:cxn>
              <a:cxn ang="5400000">
                <a:pos x="wd2" y="hd2"/>
              </a:cxn>
              <a:cxn ang="10800000">
                <a:pos x="wd2" y="hd2"/>
              </a:cxn>
              <a:cxn ang="16200000">
                <a:pos x="wd2" y="hd2"/>
              </a:cxn>
            </a:cxnLst>
            <a:rect l="0" t="0" r="r" b="b"/>
            <a:pathLst>
              <a:path w="21600" h="21597" extrusionOk="0">
                <a:moveTo>
                  <a:pt x="10800" y="0"/>
                </a:moveTo>
                <a:lnTo>
                  <a:pt x="10302" y="476"/>
                </a:lnTo>
                <a:lnTo>
                  <a:pt x="9705" y="5754"/>
                </a:lnTo>
                <a:cubicBezTo>
                  <a:pt x="9310" y="5911"/>
                  <a:pt x="9037" y="6148"/>
                  <a:pt x="8973" y="6420"/>
                </a:cubicBezTo>
                <a:lnTo>
                  <a:pt x="8919" y="6413"/>
                </a:lnTo>
                <a:lnTo>
                  <a:pt x="533" y="9320"/>
                </a:lnTo>
                <a:lnTo>
                  <a:pt x="0" y="9786"/>
                </a:lnTo>
                <a:lnTo>
                  <a:pt x="1028" y="9778"/>
                </a:lnTo>
                <a:lnTo>
                  <a:pt x="9989" y="7426"/>
                </a:lnTo>
                <a:cubicBezTo>
                  <a:pt x="10047" y="7441"/>
                  <a:pt x="10107" y="7454"/>
                  <a:pt x="10168" y="7466"/>
                </a:cubicBezTo>
                <a:lnTo>
                  <a:pt x="9047" y="21585"/>
                </a:lnTo>
                <a:cubicBezTo>
                  <a:pt x="9047" y="21585"/>
                  <a:pt x="9880" y="21594"/>
                  <a:pt x="10398" y="21593"/>
                </a:cubicBezTo>
                <a:lnTo>
                  <a:pt x="10398" y="21597"/>
                </a:lnTo>
                <a:cubicBezTo>
                  <a:pt x="10433" y="21595"/>
                  <a:pt x="10746" y="21594"/>
                  <a:pt x="11001" y="21593"/>
                </a:cubicBezTo>
                <a:cubicBezTo>
                  <a:pt x="11464" y="21600"/>
                  <a:pt x="12566" y="21593"/>
                  <a:pt x="12566" y="21593"/>
                </a:cubicBezTo>
                <a:lnTo>
                  <a:pt x="11432" y="7478"/>
                </a:lnTo>
                <a:cubicBezTo>
                  <a:pt x="11503" y="7465"/>
                  <a:pt x="11573" y="7449"/>
                  <a:pt x="11640" y="7432"/>
                </a:cubicBezTo>
                <a:lnTo>
                  <a:pt x="20572" y="9778"/>
                </a:lnTo>
                <a:lnTo>
                  <a:pt x="21600" y="9786"/>
                </a:lnTo>
                <a:lnTo>
                  <a:pt x="21067" y="9320"/>
                </a:lnTo>
                <a:lnTo>
                  <a:pt x="12687" y="6415"/>
                </a:lnTo>
                <a:cubicBezTo>
                  <a:pt x="12618" y="6130"/>
                  <a:pt x="12319" y="5884"/>
                  <a:pt x="11892" y="5728"/>
                </a:cubicBezTo>
                <a:lnTo>
                  <a:pt x="11298" y="476"/>
                </a:lnTo>
                <a:lnTo>
                  <a:pt x="10800" y="0"/>
                </a:lnTo>
                <a:close/>
                <a:moveTo>
                  <a:pt x="11135" y="6216"/>
                </a:moveTo>
                <a:cubicBezTo>
                  <a:pt x="11363" y="6276"/>
                  <a:pt x="11522" y="6398"/>
                  <a:pt x="11522" y="6541"/>
                </a:cubicBezTo>
                <a:cubicBezTo>
                  <a:pt x="11522" y="6542"/>
                  <a:pt x="11522" y="6543"/>
                  <a:pt x="11522" y="6543"/>
                </a:cubicBezTo>
                <a:lnTo>
                  <a:pt x="11071" y="6594"/>
                </a:lnTo>
                <a:lnTo>
                  <a:pt x="11225" y="6840"/>
                </a:lnTo>
                <a:cubicBezTo>
                  <a:pt x="11113" y="6882"/>
                  <a:pt x="10976" y="6908"/>
                  <a:pt x="10829" y="6908"/>
                </a:cubicBezTo>
                <a:cubicBezTo>
                  <a:pt x="10659" y="6908"/>
                  <a:pt x="10508" y="6873"/>
                  <a:pt x="10388" y="6820"/>
                </a:cubicBezTo>
                <a:lnTo>
                  <a:pt x="10529" y="6594"/>
                </a:lnTo>
                <a:lnTo>
                  <a:pt x="10142" y="6550"/>
                </a:lnTo>
                <a:cubicBezTo>
                  <a:pt x="10142" y="6547"/>
                  <a:pt x="10139" y="6544"/>
                  <a:pt x="10139" y="6541"/>
                </a:cubicBezTo>
                <a:cubicBezTo>
                  <a:pt x="10139" y="6407"/>
                  <a:pt x="10278" y="6291"/>
                  <a:pt x="10484" y="6228"/>
                </a:cubicBezTo>
                <a:lnTo>
                  <a:pt x="10800" y="6413"/>
                </a:lnTo>
                <a:lnTo>
                  <a:pt x="11135" y="6216"/>
                </a:lnTo>
                <a:close/>
              </a:path>
            </a:pathLst>
          </a:custGeom>
          <a:solidFill>
            <a:srgbClr val="FFFFFF"/>
          </a:solidFill>
          <a:ln w="12700">
            <a:miter lim="400000"/>
          </a:ln>
          <a:effectLst>
            <a:outerShdw blurRad="101600" dist="76200" dir="5400000" rotWithShape="0">
              <a:srgbClr val="000000">
                <a:alpha val="35000"/>
              </a:srgbClr>
            </a:outerShdw>
          </a:effectLst>
        </p:spPr>
        <p:txBody>
          <a:bodyPr tIns="45720" bIns="45720" anchor="ctr"/>
          <a:lstStyle/>
          <a:p>
            <a:endParaRPr sz="900"/>
          </a:p>
        </p:txBody>
      </p:sp>
      <p:sp>
        <p:nvSpPr>
          <p:cNvPr id="191" name="capital"/>
          <p:cNvSpPr/>
          <p:nvPr/>
        </p:nvSpPr>
        <p:spPr>
          <a:xfrm>
            <a:off x="7939871" y="1280725"/>
            <a:ext cx="4083125" cy="4083125"/>
          </a:xfrm>
          <a:prstGeom prst="ellipse">
            <a:avLst/>
          </a:prstGeom>
          <a:solidFill>
            <a:schemeClr val="accent4"/>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algn="ctr" defTabSz="914400">
              <a:spcBef>
                <a:spcPts val="1200"/>
              </a:spcBef>
              <a:defRPr sz="8000">
                <a:solidFill>
                  <a:srgbClr val="FFFFFF"/>
                </a:solidFill>
                <a:latin typeface="Arial"/>
                <a:ea typeface="Arial"/>
                <a:cs typeface="Arial"/>
                <a:sym typeface="Arial"/>
              </a:defRPr>
            </a:lvl1pPr>
          </a:lstStyle>
          <a:p>
            <a:r>
              <a:rPr sz="4000"/>
              <a:t>capital</a:t>
            </a:r>
          </a:p>
        </p:txBody>
      </p:sp>
      <p:sp>
        <p:nvSpPr>
          <p:cNvPr id="192" name="Power Purchase Agreement"/>
          <p:cNvSpPr/>
          <p:nvPr/>
        </p:nvSpPr>
        <p:spPr>
          <a:xfrm>
            <a:off x="3971311" y="2529583"/>
            <a:ext cx="4166252" cy="1585409"/>
          </a:xfrm>
          <a:prstGeom prst="rightArrow">
            <a:avLst>
              <a:gd name="adj1" fmla="val 29267"/>
              <a:gd name="adj2" fmla="val 26242"/>
            </a:avLst>
          </a:prstGeom>
          <a:solidFill>
            <a:schemeClr val="accent5"/>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4800">
                <a:solidFill>
                  <a:srgbClr val="FFFFFF"/>
                </a:solidFill>
                <a:latin typeface="Arial"/>
                <a:ea typeface="Arial"/>
                <a:cs typeface="Arial"/>
                <a:sym typeface="Arial"/>
              </a:defRPr>
            </a:lvl1pPr>
          </a:lstStyle>
          <a:p>
            <a:r>
              <a:rPr sz="2400"/>
              <a:t>Power Purchase Agreement</a:t>
            </a:r>
          </a:p>
        </p:txBody>
      </p:sp>
      <p:sp>
        <p:nvSpPr>
          <p:cNvPr id="193" name="grant"/>
          <p:cNvSpPr/>
          <p:nvPr/>
        </p:nvSpPr>
        <p:spPr>
          <a:xfrm>
            <a:off x="8404588" y="1331525"/>
            <a:ext cx="3227760" cy="304571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3"/>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algn="ctr" defTabSz="914400">
              <a:spcBef>
                <a:spcPts val="1200"/>
              </a:spcBef>
              <a:defRPr sz="8000">
                <a:solidFill>
                  <a:srgbClr val="FFFFFF"/>
                </a:solidFill>
                <a:latin typeface="Arial"/>
                <a:ea typeface="Arial"/>
                <a:cs typeface="Arial"/>
                <a:sym typeface="Arial"/>
              </a:defRPr>
            </a:lvl1pPr>
          </a:lstStyle>
          <a:p>
            <a:r>
              <a:rPr sz="4000"/>
              <a:t>grant</a:t>
            </a:r>
          </a:p>
        </p:txBody>
      </p:sp>
    </p:spTree>
    <p:extLst>
      <p:ext uri="{BB962C8B-B14F-4D97-AF65-F5344CB8AC3E}">
        <p14:creationId xmlns:p14="http://schemas.microsoft.com/office/powerpoint/2010/main" val="373549741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65000"/>
                <a:lumOff val="35000"/>
              </a:schemeClr>
            </a:gs>
            <a:gs pos="100000">
              <a:srgbClr val="D3D3D3"/>
            </a:gs>
          </a:gsLst>
          <a:lin ang="5400000" scaled="0"/>
        </a:gradFill>
        <a:effectLst/>
      </p:bgPr>
    </p:bg>
    <p:spTree>
      <p:nvGrpSpPr>
        <p:cNvPr id="1" name=""/>
        <p:cNvGrpSpPr/>
        <p:nvPr/>
      </p:nvGrpSpPr>
      <p:grpSpPr>
        <a:xfrm>
          <a:off x="0" y="0"/>
          <a:ext cx="0" cy="0"/>
          <a:chOff x="0" y="0"/>
          <a:chExt cx="0" cy="0"/>
        </a:xfrm>
      </p:grpSpPr>
      <p:sp>
        <p:nvSpPr>
          <p:cNvPr id="195" name="Loan repayments"/>
          <p:cNvSpPr/>
          <p:nvPr/>
        </p:nvSpPr>
        <p:spPr>
          <a:xfrm rot="20240548">
            <a:off x="3846947" y="4088057"/>
            <a:ext cx="4629255" cy="1854361"/>
          </a:xfrm>
          <a:custGeom>
            <a:avLst/>
            <a:gdLst/>
            <a:ahLst/>
            <a:cxnLst>
              <a:cxn ang="0">
                <a:pos x="wd2" y="hd2"/>
              </a:cxn>
              <a:cxn ang="5400000">
                <a:pos x="wd2" y="hd2"/>
              </a:cxn>
              <a:cxn ang="10800000">
                <a:pos x="wd2" y="hd2"/>
              </a:cxn>
              <a:cxn ang="16200000">
                <a:pos x="wd2" y="hd2"/>
              </a:cxn>
            </a:cxnLst>
            <a:rect l="0" t="0" r="r" b="b"/>
            <a:pathLst>
              <a:path w="21600" h="21600" extrusionOk="0">
                <a:moveTo>
                  <a:pt x="3545" y="15184"/>
                </a:moveTo>
                <a:lnTo>
                  <a:pt x="3545" y="21600"/>
                </a:lnTo>
                <a:lnTo>
                  <a:pt x="0" y="10800"/>
                </a:lnTo>
                <a:lnTo>
                  <a:pt x="3545" y="0"/>
                </a:lnTo>
                <a:lnTo>
                  <a:pt x="3545" y="6416"/>
                </a:lnTo>
                <a:lnTo>
                  <a:pt x="21600" y="6416"/>
                </a:lnTo>
                <a:lnTo>
                  <a:pt x="21600" y="15184"/>
                </a:lnTo>
                <a:close/>
              </a:path>
            </a:pathLst>
          </a:custGeom>
          <a:solidFill>
            <a:schemeClr val="accent1">
              <a:satOff val="-18607"/>
              <a:lumOff val="-14039"/>
            </a:schemeClr>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8000">
                <a:solidFill>
                  <a:srgbClr val="FFFFFF"/>
                </a:solidFill>
                <a:latin typeface="Arial"/>
                <a:ea typeface="Arial"/>
                <a:cs typeface="Arial"/>
                <a:sym typeface="Arial"/>
              </a:defRPr>
            </a:lvl1pPr>
          </a:lstStyle>
          <a:p>
            <a:r>
              <a:rPr lang="en-US" sz="4000" dirty="0"/>
              <a:t> </a:t>
            </a:r>
            <a:r>
              <a:rPr sz="4000" dirty="0"/>
              <a:t>Loan repayments</a:t>
            </a:r>
          </a:p>
        </p:txBody>
      </p:sp>
      <p:sp>
        <p:nvSpPr>
          <p:cNvPr id="196" name="O&amp;M"/>
          <p:cNvSpPr/>
          <p:nvPr/>
        </p:nvSpPr>
        <p:spPr>
          <a:xfrm rot="18518447">
            <a:off x="7234575" y="5153477"/>
            <a:ext cx="2110000" cy="1306546"/>
          </a:xfrm>
          <a:custGeom>
            <a:avLst/>
            <a:gdLst/>
            <a:ahLst/>
            <a:cxnLst>
              <a:cxn ang="0">
                <a:pos x="wd2" y="hd2"/>
              </a:cxn>
              <a:cxn ang="5400000">
                <a:pos x="wd2" y="hd2"/>
              </a:cxn>
              <a:cxn ang="10800000">
                <a:pos x="wd2" y="hd2"/>
              </a:cxn>
              <a:cxn ang="16200000">
                <a:pos x="wd2" y="hd2"/>
              </a:cxn>
            </a:cxnLst>
            <a:rect l="0" t="0" r="r" b="b"/>
            <a:pathLst>
              <a:path w="21600" h="21600" extrusionOk="0">
                <a:moveTo>
                  <a:pt x="7725" y="16495"/>
                </a:moveTo>
                <a:lnTo>
                  <a:pt x="7725" y="21600"/>
                </a:lnTo>
                <a:lnTo>
                  <a:pt x="0" y="10800"/>
                </a:lnTo>
                <a:lnTo>
                  <a:pt x="7725" y="0"/>
                </a:lnTo>
                <a:lnTo>
                  <a:pt x="7725" y="5105"/>
                </a:lnTo>
                <a:lnTo>
                  <a:pt x="21600" y="5105"/>
                </a:lnTo>
                <a:lnTo>
                  <a:pt x="21600" y="16495"/>
                </a:lnTo>
                <a:close/>
              </a:path>
            </a:pathLst>
          </a:custGeom>
          <a:solidFill>
            <a:schemeClr val="accent1"/>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8000">
                <a:solidFill>
                  <a:srgbClr val="FFFFFF"/>
                </a:solidFill>
                <a:latin typeface="Arial"/>
                <a:ea typeface="Arial"/>
                <a:cs typeface="Arial"/>
                <a:sym typeface="Arial"/>
              </a:defRPr>
            </a:lvl1pPr>
          </a:lstStyle>
          <a:p>
            <a:r>
              <a:rPr lang="en-US" sz="4000" dirty="0"/>
              <a:t> </a:t>
            </a:r>
            <a:r>
              <a:rPr sz="4000" dirty="0"/>
              <a:t>O&amp;M</a:t>
            </a:r>
          </a:p>
        </p:txBody>
      </p:sp>
      <p:sp>
        <p:nvSpPr>
          <p:cNvPr id="197" name="Wind Turbine"/>
          <p:cNvSpPr/>
          <p:nvPr/>
        </p:nvSpPr>
        <p:spPr>
          <a:xfrm>
            <a:off x="0" y="269822"/>
            <a:ext cx="3152527" cy="5965752"/>
          </a:xfrm>
          <a:custGeom>
            <a:avLst/>
            <a:gdLst/>
            <a:ahLst/>
            <a:cxnLst>
              <a:cxn ang="0">
                <a:pos x="wd2" y="hd2"/>
              </a:cxn>
              <a:cxn ang="5400000">
                <a:pos x="wd2" y="hd2"/>
              </a:cxn>
              <a:cxn ang="10800000">
                <a:pos x="wd2" y="hd2"/>
              </a:cxn>
              <a:cxn ang="16200000">
                <a:pos x="wd2" y="hd2"/>
              </a:cxn>
            </a:cxnLst>
            <a:rect l="0" t="0" r="r" b="b"/>
            <a:pathLst>
              <a:path w="21600" h="21597" extrusionOk="0">
                <a:moveTo>
                  <a:pt x="10800" y="0"/>
                </a:moveTo>
                <a:lnTo>
                  <a:pt x="10302" y="476"/>
                </a:lnTo>
                <a:lnTo>
                  <a:pt x="9705" y="5754"/>
                </a:lnTo>
                <a:cubicBezTo>
                  <a:pt x="9310" y="5911"/>
                  <a:pt x="9037" y="6148"/>
                  <a:pt x="8973" y="6420"/>
                </a:cubicBezTo>
                <a:lnTo>
                  <a:pt x="8919" y="6413"/>
                </a:lnTo>
                <a:lnTo>
                  <a:pt x="533" y="9320"/>
                </a:lnTo>
                <a:lnTo>
                  <a:pt x="0" y="9786"/>
                </a:lnTo>
                <a:lnTo>
                  <a:pt x="1028" y="9778"/>
                </a:lnTo>
                <a:lnTo>
                  <a:pt x="9989" y="7426"/>
                </a:lnTo>
                <a:cubicBezTo>
                  <a:pt x="10047" y="7441"/>
                  <a:pt x="10107" y="7454"/>
                  <a:pt x="10168" y="7466"/>
                </a:cubicBezTo>
                <a:lnTo>
                  <a:pt x="9047" y="21585"/>
                </a:lnTo>
                <a:cubicBezTo>
                  <a:pt x="9047" y="21585"/>
                  <a:pt x="9880" y="21594"/>
                  <a:pt x="10398" y="21593"/>
                </a:cubicBezTo>
                <a:lnTo>
                  <a:pt x="10398" y="21597"/>
                </a:lnTo>
                <a:cubicBezTo>
                  <a:pt x="10433" y="21595"/>
                  <a:pt x="10746" y="21594"/>
                  <a:pt x="11001" y="21593"/>
                </a:cubicBezTo>
                <a:cubicBezTo>
                  <a:pt x="11464" y="21600"/>
                  <a:pt x="12566" y="21593"/>
                  <a:pt x="12566" y="21593"/>
                </a:cubicBezTo>
                <a:lnTo>
                  <a:pt x="11432" y="7478"/>
                </a:lnTo>
                <a:cubicBezTo>
                  <a:pt x="11503" y="7465"/>
                  <a:pt x="11573" y="7449"/>
                  <a:pt x="11640" y="7432"/>
                </a:cubicBezTo>
                <a:lnTo>
                  <a:pt x="20572" y="9778"/>
                </a:lnTo>
                <a:lnTo>
                  <a:pt x="21600" y="9786"/>
                </a:lnTo>
                <a:lnTo>
                  <a:pt x="21067" y="9320"/>
                </a:lnTo>
                <a:lnTo>
                  <a:pt x="12687" y="6415"/>
                </a:lnTo>
                <a:cubicBezTo>
                  <a:pt x="12618" y="6130"/>
                  <a:pt x="12319" y="5884"/>
                  <a:pt x="11892" y="5728"/>
                </a:cubicBezTo>
                <a:lnTo>
                  <a:pt x="11298" y="476"/>
                </a:lnTo>
                <a:lnTo>
                  <a:pt x="10800" y="0"/>
                </a:lnTo>
                <a:close/>
                <a:moveTo>
                  <a:pt x="11135" y="6216"/>
                </a:moveTo>
                <a:cubicBezTo>
                  <a:pt x="11363" y="6276"/>
                  <a:pt x="11522" y="6398"/>
                  <a:pt x="11522" y="6541"/>
                </a:cubicBezTo>
                <a:cubicBezTo>
                  <a:pt x="11522" y="6542"/>
                  <a:pt x="11522" y="6543"/>
                  <a:pt x="11522" y="6543"/>
                </a:cubicBezTo>
                <a:lnTo>
                  <a:pt x="11071" y="6594"/>
                </a:lnTo>
                <a:lnTo>
                  <a:pt x="11225" y="6840"/>
                </a:lnTo>
                <a:cubicBezTo>
                  <a:pt x="11113" y="6882"/>
                  <a:pt x="10976" y="6908"/>
                  <a:pt x="10829" y="6908"/>
                </a:cubicBezTo>
                <a:cubicBezTo>
                  <a:pt x="10659" y="6908"/>
                  <a:pt x="10508" y="6873"/>
                  <a:pt x="10388" y="6820"/>
                </a:cubicBezTo>
                <a:lnTo>
                  <a:pt x="10529" y="6594"/>
                </a:lnTo>
                <a:lnTo>
                  <a:pt x="10142" y="6550"/>
                </a:lnTo>
                <a:cubicBezTo>
                  <a:pt x="10142" y="6547"/>
                  <a:pt x="10139" y="6544"/>
                  <a:pt x="10139" y="6541"/>
                </a:cubicBezTo>
                <a:cubicBezTo>
                  <a:pt x="10139" y="6407"/>
                  <a:pt x="10278" y="6291"/>
                  <a:pt x="10484" y="6228"/>
                </a:cubicBezTo>
                <a:lnTo>
                  <a:pt x="10800" y="6413"/>
                </a:lnTo>
                <a:lnTo>
                  <a:pt x="11135" y="6216"/>
                </a:lnTo>
                <a:close/>
              </a:path>
            </a:pathLst>
          </a:custGeom>
          <a:solidFill>
            <a:srgbClr val="FFFFFF"/>
          </a:solidFill>
          <a:ln w="12700">
            <a:miter lim="400000"/>
          </a:ln>
          <a:effectLst>
            <a:outerShdw blurRad="101600" dist="76200" dir="5400000" rotWithShape="0">
              <a:srgbClr val="000000">
                <a:alpha val="35000"/>
              </a:srgbClr>
            </a:outerShdw>
          </a:effectLst>
        </p:spPr>
        <p:txBody>
          <a:bodyPr tIns="45720" bIns="45720" anchor="ctr"/>
          <a:lstStyle/>
          <a:p>
            <a:endParaRPr sz="900"/>
          </a:p>
        </p:txBody>
      </p:sp>
      <p:sp>
        <p:nvSpPr>
          <p:cNvPr id="198" name="capital"/>
          <p:cNvSpPr/>
          <p:nvPr/>
        </p:nvSpPr>
        <p:spPr>
          <a:xfrm>
            <a:off x="7939871" y="1280725"/>
            <a:ext cx="4083125" cy="4083125"/>
          </a:xfrm>
          <a:prstGeom prst="ellipse">
            <a:avLst/>
          </a:prstGeom>
          <a:solidFill>
            <a:schemeClr val="accent4"/>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algn="ctr" defTabSz="914400">
              <a:spcBef>
                <a:spcPts val="1200"/>
              </a:spcBef>
              <a:defRPr sz="8000">
                <a:solidFill>
                  <a:srgbClr val="FFFFFF"/>
                </a:solidFill>
                <a:latin typeface="Arial"/>
                <a:ea typeface="Arial"/>
                <a:cs typeface="Arial"/>
                <a:sym typeface="Arial"/>
              </a:defRPr>
            </a:lvl1pPr>
          </a:lstStyle>
          <a:p>
            <a:r>
              <a:rPr sz="4000"/>
              <a:t>capital</a:t>
            </a:r>
          </a:p>
        </p:txBody>
      </p:sp>
      <p:sp>
        <p:nvSpPr>
          <p:cNvPr id="199" name="Local Supply"/>
          <p:cNvSpPr/>
          <p:nvPr/>
        </p:nvSpPr>
        <p:spPr>
          <a:xfrm>
            <a:off x="4054438" y="2529583"/>
            <a:ext cx="4083125" cy="1585409"/>
          </a:xfrm>
          <a:prstGeom prst="rightArrow">
            <a:avLst>
              <a:gd name="adj1" fmla="val 55567"/>
              <a:gd name="adj2" fmla="val 25640"/>
            </a:avLst>
          </a:prstGeom>
          <a:solidFill>
            <a:schemeClr val="accent5"/>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8000">
                <a:solidFill>
                  <a:srgbClr val="FFFFFF"/>
                </a:solidFill>
                <a:latin typeface="Arial"/>
                <a:ea typeface="Arial"/>
                <a:cs typeface="Arial"/>
                <a:sym typeface="Arial"/>
              </a:defRPr>
            </a:lvl1pPr>
          </a:lstStyle>
          <a:p>
            <a:r>
              <a:rPr sz="4000"/>
              <a:t>Local Supply</a:t>
            </a:r>
          </a:p>
        </p:txBody>
      </p:sp>
      <p:sp>
        <p:nvSpPr>
          <p:cNvPr id="200" name="Loan"/>
          <p:cNvSpPr/>
          <p:nvPr/>
        </p:nvSpPr>
        <p:spPr>
          <a:xfrm>
            <a:off x="8404588" y="1501502"/>
            <a:ext cx="3153693" cy="36415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2"/>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algn="ctr" defTabSz="914400">
              <a:spcBef>
                <a:spcPts val="1200"/>
              </a:spcBef>
              <a:defRPr sz="8000">
                <a:solidFill>
                  <a:srgbClr val="FFFFFF"/>
                </a:solidFill>
                <a:latin typeface="Arial"/>
                <a:ea typeface="Arial"/>
                <a:cs typeface="Arial"/>
                <a:sym typeface="Arial"/>
              </a:defRPr>
            </a:lvl1pPr>
          </a:lstStyle>
          <a:p>
            <a:r>
              <a:rPr sz="4000"/>
              <a:t>Loan</a:t>
            </a:r>
          </a:p>
        </p:txBody>
      </p:sp>
    </p:spTree>
    <p:extLst>
      <p:ext uri="{BB962C8B-B14F-4D97-AF65-F5344CB8AC3E}">
        <p14:creationId xmlns:p14="http://schemas.microsoft.com/office/powerpoint/2010/main" val="1421545532"/>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advAuto="0"/>
      <p:bldP spid="200"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65000"/>
                <a:lumOff val="35000"/>
              </a:schemeClr>
            </a:gs>
            <a:gs pos="100000">
              <a:srgbClr val="D3D3D3"/>
            </a:gs>
          </a:gsLst>
          <a:lin ang="5400000" scaled="0"/>
        </a:gradFill>
        <a:effectLst/>
      </p:bgPr>
    </p:bg>
    <p:spTree>
      <p:nvGrpSpPr>
        <p:cNvPr id="1" name=""/>
        <p:cNvGrpSpPr/>
        <p:nvPr/>
      </p:nvGrpSpPr>
      <p:grpSpPr>
        <a:xfrm>
          <a:off x="0" y="0"/>
          <a:ext cx="0" cy="0"/>
          <a:chOff x="0" y="0"/>
          <a:chExt cx="0" cy="0"/>
        </a:xfrm>
      </p:grpSpPr>
      <p:sp>
        <p:nvSpPr>
          <p:cNvPr id="202" name="O&amp;M"/>
          <p:cNvSpPr/>
          <p:nvPr/>
        </p:nvSpPr>
        <p:spPr>
          <a:xfrm rot="18518447">
            <a:off x="7234575" y="5153477"/>
            <a:ext cx="2110000" cy="1306546"/>
          </a:xfrm>
          <a:custGeom>
            <a:avLst/>
            <a:gdLst/>
            <a:ahLst/>
            <a:cxnLst>
              <a:cxn ang="0">
                <a:pos x="wd2" y="hd2"/>
              </a:cxn>
              <a:cxn ang="5400000">
                <a:pos x="wd2" y="hd2"/>
              </a:cxn>
              <a:cxn ang="10800000">
                <a:pos x="wd2" y="hd2"/>
              </a:cxn>
              <a:cxn ang="16200000">
                <a:pos x="wd2" y="hd2"/>
              </a:cxn>
            </a:cxnLst>
            <a:rect l="0" t="0" r="r" b="b"/>
            <a:pathLst>
              <a:path w="21600" h="21600" extrusionOk="0">
                <a:moveTo>
                  <a:pt x="7725" y="16495"/>
                </a:moveTo>
                <a:lnTo>
                  <a:pt x="7725" y="21600"/>
                </a:lnTo>
                <a:lnTo>
                  <a:pt x="0" y="10800"/>
                </a:lnTo>
                <a:lnTo>
                  <a:pt x="7725" y="0"/>
                </a:lnTo>
                <a:lnTo>
                  <a:pt x="7725" y="5105"/>
                </a:lnTo>
                <a:lnTo>
                  <a:pt x="21600" y="5105"/>
                </a:lnTo>
                <a:lnTo>
                  <a:pt x="21600" y="16495"/>
                </a:lnTo>
                <a:close/>
              </a:path>
            </a:pathLst>
          </a:custGeom>
          <a:solidFill>
            <a:schemeClr val="accent1"/>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8000">
                <a:solidFill>
                  <a:srgbClr val="FFFFFF"/>
                </a:solidFill>
                <a:latin typeface="Arial"/>
                <a:ea typeface="Arial"/>
                <a:cs typeface="Arial"/>
                <a:sym typeface="Arial"/>
              </a:defRPr>
            </a:lvl1pPr>
          </a:lstStyle>
          <a:p>
            <a:r>
              <a:rPr lang="en-US" sz="4000" dirty="0"/>
              <a:t> </a:t>
            </a:r>
            <a:r>
              <a:rPr sz="4000" dirty="0"/>
              <a:t>O&amp;M</a:t>
            </a:r>
          </a:p>
        </p:txBody>
      </p:sp>
      <p:sp>
        <p:nvSpPr>
          <p:cNvPr id="203" name="Wind Turbine"/>
          <p:cNvSpPr/>
          <p:nvPr/>
        </p:nvSpPr>
        <p:spPr>
          <a:xfrm>
            <a:off x="0" y="269822"/>
            <a:ext cx="3152527" cy="5965752"/>
          </a:xfrm>
          <a:custGeom>
            <a:avLst/>
            <a:gdLst/>
            <a:ahLst/>
            <a:cxnLst>
              <a:cxn ang="0">
                <a:pos x="wd2" y="hd2"/>
              </a:cxn>
              <a:cxn ang="5400000">
                <a:pos x="wd2" y="hd2"/>
              </a:cxn>
              <a:cxn ang="10800000">
                <a:pos x="wd2" y="hd2"/>
              </a:cxn>
              <a:cxn ang="16200000">
                <a:pos x="wd2" y="hd2"/>
              </a:cxn>
            </a:cxnLst>
            <a:rect l="0" t="0" r="r" b="b"/>
            <a:pathLst>
              <a:path w="21600" h="21597" extrusionOk="0">
                <a:moveTo>
                  <a:pt x="10800" y="0"/>
                </a:moveTo>
                <a:lnTo>
                  <a:pt x="10302" y="476"/>
                </a:lnTo>
                <a:lnTo>
                  <a:pt x="9705" y="5754"/>
                </a:lnTo>
                <a:cubicBezTo>
                  <a:pt x="9310" y="5911"/>
                  <a:pt x="9037" y="6148"/>
                  <a:pt x="8973" y="6420"/>
                </a:cubicBezTo>
                <a:lnTo>
                  <a:pt x="8919" y="6413"/>
                </a:lnTo>
                <a:lnTo>
                  <a:pt x="533" y="9320"/>
                </a:lnTo>
                <a:lnTo>
                  <a:pt x="0" y="9786"/>
                </a:lnTo>
                <a:lnTo>
                  <a:pt x="1028" y="9778"/>
                </a:lnTo>
                <a:lnTo>
                  <a:pt x="9989" y="7426"/>
                </a:lnTo>
                <a:cubicBezTo>
                  <a:pt x="10047" y="7441"/>
                  <a:pt x="10107" y="7454"/>
                  <a:pt x="10168" y="7466"/>
                </a:cubicBezTo>
                <a:lnTo>
                  <a:pt x="9047" y="21585"/>
                </a:lnTo>
                <a:cubicBezTo>
                  <a:pt x="9047" y="21585"/>
                  <a:pt x="9880" y="21594"/>
                  <a:pt x="10398" y="21593"/>
                </a:cubicBezTo>
                <a:lnTo>
                  <a:pt x="10398" y="21597"/>
                </a:lnTo>
                <a:cubicBezTo>
                  <a:pt x="10433" y="21595"/>
                  <a:pt x="10746" y="21594"/>
                  <a:pt x="11001" y="21593"/>
                </a:cubicBezTo>
                <a:cubicBezTo>
                  <a:pt x="11464" y="21600"/>
                  <a:pt x="12566" y="21593"/>
                  <a:pt x="12566" y="21593"/>
                </a:cubicBezTo>
                <a:lnTo>
                  <a:pt x="11432" y="7478"/>
                </a:lnTo>
                <a:cubicBezTo>
                  <a:pt x="11503" y="7465"/>
                  <a:pt x="11573" y="7449"/>
                  <a:pt x="11640" y="7432"/>
                </a:cubicBezTo>
                <a:lnTo>
                  <a:pt x="20572" y="9778"/>
                </a:lnTo>
                <a:lnTo>
                  <a:pt x="21600" y="9786"/>
                </a:lnTo>
                <a:lnTo>
                  <a:pt x="21067" y="9320"/>
                </a:lnTo>
                <a:lnTo>
                  <a:pt x="12687" y="6415"/>
                </a:lnTo>
                <a:cubicBezTo>
                  <a:pt x="12618" y="6130"/>
                  <a:pt x="12319" y="5884"/>
                  <a:pt x="11892" y="5728"/>
                </a:cubicBezTo>
                <a:lnTo>
                  <a:pt x="11298" y="476"/>
                </a:lnTo>
                <a:lnTo>
                  <a:pt x="10800" y="0"/>
                </a:lnTo>
                <a:close/>
                <a:moveTo>
                  <a:pt x="11135" y="6216"/>
                </a:moveTo>
                <a:cubicBezTo>
                  <a:pt x="11363" y="6276"/>
                  <a:pt x="11522" y="6398"/>
                  <a:pt x="11522" y="6541"/>
                </a:cubicBezTo>
                <a:cubicBezTo>
                  <a:pt x="11522" y="6542"/>
                  <a:pt x="11522" y="6543"/>
                  <a:pt x="11522" y="6543"/>
                </a:cubicBezTo>
                <a:lnTo>
                  <a:pt x="11071" y="6594"/>
                </a:lnTo>
                <a:lnTo>
                  <a:pt x="11225" y="6840"/>
                </a:lnTo>
                <a:cubicBezTo>
                  <a:pt x="11113" y="6882"/>
                  <a:pt x="10976" y="6908"/>
                  <a:pt x="10829" y="6908"/>
                </a:cubicBezTo>
                <a:cubicBezTo>
                  <a:pt x="10659" y="6908"/>
                  <a:pt x="10508" y="6873"/>
                  <a:pt x="10388" y="6820"/>
                </a:cubicBezTo>
                <a:lnTo>
                  <a:pt x="10529" y="6594"/>
                </a:lnTo>
                <a:lnTo>
                  <a:pt x="10142" y="6550"/>
                </a:lnTo>
                <a:cubicBezTo>
                  <a:pt x="10142" y="6547"/>
                  <a:pt x="10139" y="6544"/>
                  <a:pt x="10139" y="6541"/>
                </a:cubicBezTo>
                <a:cubicBezTo>
                  <a:pt x="10139" y="6407"/>
                  <a:pt x="10278" y="6291"/>
                  <a:pt x="10484" y="6228"/>
                </a:cubicBezTo>
                <a:lnTo>
                  <a:pt x="10800" y="6413"/>
                </a:lnTo>
                <a:lnTo>
                  <a:pt x="11135" y="6216"/>
                </a:lnTo>
                <a:close/>
              </a:path>
            </a:pathLst>
          </a:custGeom>
          <a:solidFill>
            <a:srgbClr val="FFFFFF"/>
          </a:solidFill>
          <a:ln w="12700">
            <a:miter lim="400000"/>
          </a:ln>
          <a:effectLst>
            <a:outerShdw blurRad="101600" dist="76200" dir="5400000" rotWithShape="0">
              <a:srgbClr val="000000">
                <a:alpha val="35000"/>
              </a:srgbClr>
            </a:outerShdw>
          </a:effectLst>
        </p:spPr>
        <p:txBody>
          <a:bodyPr tIns="45720" bIns="45720" anchor="ctr"/>
          <a:lstStyle/>
          <a:p>
            <a:endParaRPr sz="900"/>
          </a:p>
        </p:txBody>
      </p:sp>
      <p:sp>
        <p:nvSpPr>
          <p:cNvPr id="204" name="capital"/>
          <p:cNvSpPr/>
          <p:nvPr/>
        </p:nvSpPr>
        <p:spPr>
          <a:xfrm>
            <a:off x="7939871" y="1280725"/>
            <a:ext cx="4083125" cy="4083125"/>
          </a:xfrm>
          <a:prstGeom prst="ellipse">
            <a:avLst/>
          </a:prstGeom>
          <a:solidFill>
            <a:schemeClr val="accent4"/>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algn="ctr" defTabSz="914400">
              <a:spcBef>
                <a:spcPts val="1200"/>
              </a:spcBef>
              <a:defRPr sz="8000">
                <a:solidFill>
                  <a:srgbClr val="FFFFFF"/>
                </a:solidFill>
                <a:latin typeface="Arial"/>
                <a:ea typeface="Arial"/>
                <a:cs typeface="Arial"/>
                <a:sym typeface="Arial"/>
              </a:defRPr>
            </a:lvl1pPr>
          </a:lstStyle>
          <a:p>
            <a:r>
              <a:rPr sz="4000"/>
              <a:t>capital</a:t>
            </a:r>
          </a:p>
        </p:txBody>
      </p:sp>
      <p:sp>
        <p:nvSpPr>
          <p:cNvPr id="205" name="Power Purchase Agreement"/>
          <p:cNvSpPr/>
          <p:nvPr/>
        </p:nvSpPr>
        <p:spPr>
          <a:xfrm>
            <a:off x="3985166" y="2529583"/>
            <a:ext cx="4152397" cy="1585409"/>
          </a:xfrm>
          <a:prstGeom prst="rightArrow">
            <a:avLst>
              <a:gd name="adj1" fmla="val 29267"/>
              <a:gd name="adj2" fmla="val 26242"/>
            </a:avLst>
          </a:prstGeom>
          <a:solidFill>
            <a:schemeClr val="accent5"/>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4800">
                <a:solidFill>
                  <a:srgbClr val="FFFFFF"/>
                </a:solidFill>
                <a:latin typeface="Arial"/>
                <a:ea typeface="Arial"/>
                <a:cs typeface="Arial"/>
                <a:sym typeface="Arial"/>
              </a:defRPr>
            </a:lvl1pPr>
          </a:lstStyle>
          <a:p>
            <a:r>
              <a:rPr sz="2400"/>
              <a:t>Power Purchase Agreement</a:t>
            </a:r>
          </a:p>
        </p:txBody>
      </p:sp>
      <p:sp>
        <p:nvSpPr>
          <p:cNvPr id="206" name="Battery"/>
          <p:cNvSpPr/>
          <p:nvPr/>
        </p:nvSpPr>
        <p:spPr>
          <a:xfrm>
            <a:off x="2450041" y="5358247"/>
            <a:ext cx="2651121" cy="1272538"/>
          </a:xfrm>
          <a:custGeom>
            <a:avLst/>
            <a:gdLst/>
            <a:ahLst/>
            <a:cxnLst>
              <a:cxn ang="0">
                <a:pos x="wd2" y="hd2"/>
              </a:cxn>
              <a:cxn ang="5400000">
                <a:pos x="wd2" y="hd2"/>
              </a:cxn>
              <a:cxn ang="10800000">
                <a:pos x="wd2" y="hd2"/>
              </a:cxn>
              <a:cxn ang="16200000">
                <a:pos x="wd2" y="hd2"/>
              </a:cxn>
            </a:cxnLst>
            <a:rect l="0" t="0" r="r" b="b"/>
            <a:pathLst>
              <a:path w="21600" h="21600" extrusionOk="0">
                <a:moveTo>
                  <a:pt x="464" y="0"/>
                </a:moveTo>
                <a:cubicBezTo>
                  <a:pt x="210" y="0"/>
                  <a:pt x="0" y="430"/>
                  <a:pt x="0" y="970"/>
                </a:cubicBezTo>
                <a:lnTo>
                  <a:pt x="0" y="20633"/>
                </a:lnTo>
                <a:cubicBezTo>
                  <a:pt x="0" y="21162"/>
                  <a:pt x="205" y="21600"/>
                  <a:pt x="464" y="21600"/>
                </a:cubicBezTo>
                <a:lnTo>
                  <a:pt x="19300" y="21600"/>
                </a:lnTo>
                <a:cubicBezTo>
                  <a:pt x="19554" y="21600"/>
                  <a:pt x="19764" y="21173"/>
                  <a:pt x="19764" y="20633"/>
                </a:cubicBezTo>
                <a:lnTo>
                  <a:pt x="19764" y="16358"/>
                </a:lnTo>
                <a:lnTo>
                  <a:pt x="21136" y="16358"/>
                </a:lnTo>
                <a:cubicBezTo>
                  <a:pt x="21390" y="16358"/>
                  <a:pt x="21600" y="15931"/>
                  <a:pt x="21600" y="15391"/>
                </a:cubicBezTo>
                <a:lnTo>
                  <a:pt x="21595" y="6212"/>
                </a:lnTo>
                <a:cubicBezTo>
                  <a:pt x="21595" y="5683"/>
                  <a:pt x="21390" y="5245"/>
                  <a:pt x="21131" y="5245"/>
                </a:cubicBezTo>
                <a:lnTo>
                  <a:pt x="19759" y="5245"/>
                </a:lnTo>
                <a:lnTo>
                  <a:pt x="19759" y="970"/>
                </a:lnTo>
                <a:cubicBezTo>
                  <a:pt x="19759" y="442"/>
                  <a:pt x="19554" y="0"/>
                  <a:pt x="19295" y="0"/>
                </a:cubicBezTo>
                <a:lnTo>
                  <a:pt x="464" y="0"/>
                </a:lnTo>
                <a:close/>
                <a:moveTo>
                  <a:pt x="935" y="1948"/>
                </a:moveTo>
                <a:lnTo>
                  <a:pt x="18829" y="1948"/>
                </a:lnTo>
                <a:lnTo>
                  <a:pt x="18829" y="6223"/>
                </a:lnTo>
                <a:cubicBezTo>
                  <a:pt x="18829" y="6751"/>
                  <a:pt x="19036" y="7189"/>
                  <a:pt x="19295" y="7189"/>
                </a:cubicBezTo>
                <a:lnTo>
                  <a:pt x="20665" y="7189"/>
                </a:lnTo>
                <a:lnTo>
                  <a:pt x="20665" y="14435"/>
                </a:lnTo>
                <a:lnTo>
                  <a:pt x="19295" y="14435"/>
                </a:lnTo>
                <a:cubicBezTo>
                  <a:pt x="19041" y="14435"/>
                  <a:pt x="18829" y="14862"/>
                  <a:pt x="18829" y="15402"/>
                </a:cubicBezTo>
                <a:lnTo>
                  <a:pt x="18829" y="19677"/>
                </a:lnTo>
                <a:lnTo>
                  <a:pt x="935" y="19677"/>
                </a:lnTo>
                <a:lnTo>
                  <a:pt x="935" y="1948"/>
                </a:lnTo>
                <a:close/>
                <a:moveTo>
                  <a:pt x="2344" y="4458"/>
                </a:moveTo>
                <a:cubicBezTo>
                  <a:pt x="2312" y="4458"/>
                  <a:pt x="2290" y="4514"/>
                  <a:pt x="2290" y="4570"/>
                </a:cubicBezTo>
                <a:lnTo>
                  <a:pt x="2290" y="17058"/>
                </a:lnTo>
                <a:cubicBezTo>
                  <a:pt x="2290" y="17125"/>
                  <a:pt x="2312" y="17170"/>
                  <a:pt x="2344" y="17170"/>
                </a:cubicBezTo>
                <a:lnTo>
                  <a:pt x="17437" y="17170"/>
                </a:lnTo>
                <a:cubicBezTo>
                  <a:pt x="17464" y="17170"/>
                  <a:pt x="17491" y="17125"/>
                  <a:pt x="17491" y="17058"/>
                </a:cubicBezTo>
                <a:lnTo>
                  <a:pt x="17491" y="4570"/>
                </a:lnTo>
                <a:cubicBezTo>
                  <a:pt x="17491" y="4514"/>
                  <a:pt x="17464" y="4458"/>
                  <a:pt x="17437" y="4458"/>
                </a:cubicBezTo>
                <a:lnTo>
                  <a:pt x="2344" y="4458"/>
                </a:lnTo>
                <a:close/>
              </a:path>
            </a:pathLst>
          </a:custGeom>
          <a:solidFill>
            <a:srgbClr val="FFFFFF"/>
          </a:solidFill>
          <a:ln w="12700">
            <a:miter lim="400000"/>
          </a:ln>
          <a:effectLst>
            <a:outerShdw blurRad="101600" dist="76200" dir="5400000" rotWithShape="0">
              <a:srgbClr val="000000">
                <a:alpha val="35000"/>
              </a:srgbClr>
            </a:outerShdw>
          </a:effectLst>
        </p:spPr>
        <p:txBody>
          <a:bodyPr tIns="45720" bIns="45720" anchor="ctr"/>
          <a:lstStyle/>
          <a:p>
            <a:endParaRPr sz="900"/>
          </a:p>
        </p:txBody>
      </p:sp>
      <p:sp>
        <p:nvSpPr>
          <p:cNvPr id="207" name="other services"/>
          <p:cNvSpPr/>
          <p:nvPr/>
        </p:nvSpPr>
        <p:spPr>
          <a:xfrm rot="1479087">
            <a:off x="4696439" y="442677"/>
            <a:ext cx="4005377" cy="1448831"/>
          </a:xfrm>
          <a:prstGeom prst="rightArrow">
            <a:avLst>
              <a:gd name="adj1" fmla="val 56841"/>
              <a:gd name="adj2" fmla="val 40274"/>
            </a:avLst>
          </a:prstGeom>
          <a:solidFill>
            <a:schemeClr val="accent5">
              <a:satOff val="-4827"/>
              <a:lumOff val="-11372"/>
            </a:schemeClr>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nchor="ctr"/>
          <a:lstStyle>
            <a:lvl1pPr defTabSz="914400">
              <a:spcBef>
                <a:spcPts val="1200"/>
              </a:spcBef>
              <a:defRPr sz="8000">
                <a:solidFill>
                  <a:srgbClr val="FFFFFF"/>
                </a:solidFill>
                <a:latin typeface="Arial"/>
                <a:ea typeface="Arial"/>
                <a:cs typeface="Arial"/>
                <a:sym typeface="Arial"/>
              </a:defRPr>
            </a:lvl1pPr>
          </a:lstStyle>
          <a:p>
            <a:r>
              <a:rPr sz="4000"/>
              <a:t>other services</a:t>
            </a:r>
          </a:p>
        </p:txBody>
      </p:sp>
    </p:spTree>
    <p:extLst>
      <p:ext uri="{BB962C8B-B14F-4D97-AF65-F5344CB8AC3E}">
        <p14:creationId xmlns:p14="http://schemas.microsoft.com/office/powerpoint/2010/main" val="86080933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accel="50000" decel="50000" fill="hold" grpId="0" nodeType="clickEffect">
                                  <p:stCondLst>
                                    <p:cond delay="0"/>
                                  </p:stCondLst>
                                  <p:childTnLst>
                                    <p:animScale>
                                      <p:cBhvr>
                                        <p:cTn id="10" dur="1000" fill="hold"/>
                                        <p:tgtEl>
                                          <p:spTgt spid="205"/>
                                        </p:tgtEl>
                                      </p:cBhvr>
                                      <p:by x="134674" y="134674"/>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advAuto="0"/>
      <p:bldP spid="206" grpId="0" animBg="1" advAuto="0"/>
      <p:bldP spid="207"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apital"/>
          <p:cNvSpPr txBox="1">
            <a:spLocks noGrp="1"/>
          </p:cNvSpPr>
          <p:nvPr>
            <p:ph type="title"/>
          </p:nvPr>
        </p:nvSpPr>
        <p:spPr>
          <a:xfrm>
            <a:off x="818712" y="734571"/>
            <a:ext cx="10571998" cy="970450"/>
          </a:xfrm>
          <a:prstGeom prst="rect">
            <a:avLst/>
          </a:prstGeom>
        </p:spPr>
        <p:txBody>
          <a:bodyPr/>
          <a:lstStyle/>
          <a:p>
            <a:r>
              <a:rPr lang="en-GB" dirty="0"/>
              <a:t>C</a:t>
            </a:r>
            <a:r>
              <a:rPr dirty="0" err="1"/>
              <a:t>apital</a:t>
            </a:r>
            <a:r>
              <a:rPr dirty="0"/>
              <a:t> </a:t>
            </a:r>
          </a:p>
        </p:txBody>
      </p:sp>
      <p:sp>
        <p:nvSpPr>
          <p:cNvPr id="210" name="grants—CARES?…"/>
          <p:cNvSpPr txBox="1">
            <a:spLocks noGrp="1"/>
          </p:cNvSpPr>
          <p:nvPr>
            <p:ph type="body" idx="1"/>
          </p:nvPr>
        </p:nvSpPr>
        <p:spPr>
          <a:prstGeom prst="rect">
            <a:avLst/>
          </a:prstGeom>
        </p:spPr>
        <p:txBody>
          <a:bodyPr>
            <a:normAutofit/>
          </a:bodyPr>
          <a:lstStyle/>
          <a:p>
            <a:pPr>
              <a:buFont typeface="Courier New" panose="02070309020205020404" pitchFamily="49" charset="0"/>
              <a:buChar char="o"/>
            </a:pPr>
            <a:r>
              <a:rPr lang="en-GB" sz="2400" dirty="0" smtClean="0"/>
              <a:t>G</a:t>
            </a:r>
            <a:r>
              <a:rPr sz="2400" dirty="0" smtClean="0"/>
              <a:t>rants—CARES</a:t>
            </a:r>
            <a:r>
              <a:rPr sz="2400" dirty="0"/>
              <a:t>?</a:t>
            </a:r>
          </a:p>
          <a:p>
            <a:pPr>
              <a:buFont typeface="Courier New" panose="02070309020205020404" pitchFamily="49" charset="0"/>
              <a:buChar char="o"/>
            </a:pPr>
            <a:r>
              <a:rPr lang="en-GB" sz="2400" dirty="0" smtClean="0"/>
              <a:t>D</a:t>
            </a:r>
            <a:r>
              <a:rPr sz="2400" dirty="0" err="1" smtClean="0"/>
              <a:t>onations</a:t>
            </a:r>
            <a:r>
              <a:rPr lang="en-GB" sz="2400" dirty="0" smtClean="0"/>
              <a:t> </a:t>
            </a:r>
            <a:r>
              <a:rPr sz="2400" dirty="0" smtClean="0"/>
              <a:t>—</a:t>
            </a:r>
            <a:r>
              <a:rPr lang="en-GB" sz="2400" dirty="0" smtClean="0"/>
              <a:t> </a:t>
            </a:r>
            <a:r>
              <a:rPr sz="2400" dirty="0" err="1" smtClean="0"/>
              <a:t>crowdfunding</a:t>
            </a:r>
            <a:endParaRPr sz="2400" dirty="0"/>
          </a:p>
          <a:p>
            <a:pPr>
              <a:buFont typeface="Courier New" panose="02070309020205020404" pitchFamily="49" charset="0"/>
              <a:buChar char="o"/>
            </a:pPr>
            <a:r>
              <a:rPr sz="2400" dirty="0" smtClean="0"/>
              <a:t>‘</a:t>
            </a:r>
            <a:r>
              <a:rPr lang="en-US" sz="2400" dirty="0" smtClean="0"/>
              <a:t>P</a:t>
            </a:r>
            <a:r>
              <a:rPr sz="2400" dirty="0" smtClean="0"/>
              <a:t>atient </a:t>
            </a:r>
            <a:r>
              <a:rPr sz="2400" dirty="0"/>
              <a:t>capital</a:t>
            </a:r>
            <a:r>
              <a:rPr sz="2400" dirty="0" smtClean="0"/>
              <a:t>’</a:t>
            </a:r>
            <a:r>
              <a:rPr lang="en-GB" sz="2400" dirty="0" smtClean="0"/>
              <a:t> </a:t>
            </a:r>
            <a:r>
              <a:rPr sz="2400" dirty="0" smtClean="0"/>
              <a:t>—</a:t>
            </a:r>
            <a:r>
              <a:rPr lang="en-GB" sz="2400" dirty="0" smtClean="0"/>
              <a:t> </a:t>
            </a:r>
            <a:r>
              <a:rPr sz="2400" dirty="0" smtClean="0"/>
              <a:t>community </a:t>
            </a:r>
            <a:r>
              <a:rPr sz="2400" dirty="0"/>
              <a:t>shares</a:t>
            </a:r>
          </a:p>
          <a:p>
            <a:pPr>
              <a:buFont typeface="Courier New" panose="02070309020205020404" pitchFamily="49" charset="0"/>
              <a:buChar char="o"/>
            </a:pPr>
            <a:r>
              <a:rPr lang="en-GB" sz="2400" dirty="0" smtClean="0"/>
              <a:t>Climate Financing </a:t>
            </a:r>
            <a:r>
              <a:rPr sz="2400" dirty="0" smtClean="0"/>
              <a:t>—</a:t>
            </a:r>
            <a:r>
              <a:rPr lang="en-GB" sz="2400" dirty="0" smtClean="0"/>
              <a:t> Resource Efficient Scotland? Social Investment Scotland?</a:t>
            </a:r>
            <a:endParaRPr sz="2400" dirty="0"/>
          </a:p>
          <a:p>
            <a:pPr>
              <a:buFont typeface="Courier New" panose="02070309020205020404" pitchFamily="49" charset="0"/>
              <a:buChar char="o"/>
            </a:pPr>
            <a:r>
              <a:rPr lang="en-GB" sz="2400" dirty="0" smtClean="0"/>
              <a:t>L</a:t>
            </a:r>
            <a:r>
              <a:rPr sz="2400" dirty="0" err="1" smtClean="0"/>
              <a:t>ow</a:t>
            </a:r>
            <a:r>
              <a:rPr sz="2400" dirty="0" smtClean="0"/>
              <a:t>-cost technologies</a:t>
            </a:r>
            <a:r>
              <a:rPr lang="en-GB" sz="2400" dirty="0" smtClean="0"/>
              <a:t> &amp; sites – reduce capital outlay</a:t>
            </a:r>
            <a:endParaRPr sz="2400" dirty="0"/>
          </a:p>
        </p:txBody>
      </p:sp>
    </p:spTree>
    <p:extLst>
      <p:ext uri="{BB962C8B-B14F-4D97-AF65-F5344CB8AC3E}">
        <p14:creationId xmlns:p14="http://schemas.microsoft.com/office/powerpoint/2010/main" val="813267344"/>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1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409" y="754018"/>
            <a:ext cx="10571998" cy="970450"/>
          </a:xfrm>
        </p:spPr>
        <p:txBody>
          <a:bodyPr/>
          <a:lstStyle/>
          <a:p>
            <a:r>
              <a:rPr lang="en-GB" dirty="0"/>
              <a:t>Local energy plans - local energy systems</a:t>
            </a:r>
          </a:p>
        </p:txBody>
      </p:sp>
      <p:sp>
        <p:nvSpPr>
          <p:cNvPr id="3" name="Content Placeholder 2"/>
          <p:cNvSpPr>
            <a:spLocks noGrp="1"/>
          </p:cNvSpPr>
          <p:nvPr>
            <p:ph type="body" idx="1"/>
          </p:nvPr>
        </p:nvSpPr>
        <p:spPr/>
        <p:txBody>
          <a:bodyPr>
            <a:normAutofit/>
          </a:bodyPr>
          <a:lstStyle/>
          <a:p>
            <a:pPr marL="0" indent="0" algn="ctr">
              <a:buClr>
                <a:schemeClr val="tx1">
                  <a:lumMod val="85000"/>
                  <a:lumOff val="15000"/>
                </a:schemeClr>
              </a:buClr>
              <a:buNone/>
            </a:pPr>
            <a:endParaRPr lang="en-US" dirty="0"/>
          </a:p>
          <a:p>
            <a:pPr marL="0" indent="0" algn="ctr">
              <a:buClr>
                <a:schemeClr val="tx1">
                  <a:lumMod val="85000"/>
                  <a:lumOff val="15000"/>
                </a:schemeClr>
              </a:buClr>
              <a:buNone/>
            </a:pPr>
            <a:endParaRPr lang="en-US" dirty="0"/>
          </a:p>
          <a:p>
            <a:pPr marL="0" indent="0" algn="ctr">
              <a:buClr>
                <a:schemeClr val="tx1">
                  <a:lumMod val="85000"/>
                  <a:lumOff val="15000"/>
                </a:schemeClr>
              </a:buClr>
              <a:buNone/>
            </a:pPr>
            <a:endParaRPr lang="en-US" dirty="0"/>
          </a:p>
          <a:p>
            <a:pPr marL="0" indent="0" algn="ctr">
              <a:buClr>
                <a:schemeClr val="tx1">
                  <a:lumMod val="85000"/>
                  <a:lumOff val="15000"/>
                </a:schemeClr>
              </a:buClr>
              <a:buNone/>
            </a:pPr>
            <a:endParaRPr lang="en-US" dirty="0"/>
          </a:p>
          <a:p>
            <a:pPr marL="0" indent="0" algn="ctr">
              <a:buClr>
                <a:schemeClr val="tx1">
                  <a:lumMod val="85000"/>
                  <a:lumOff val="15000"/>
                </a:schemeClr>
              </a:buClr>
              <a:buNone/>
            </a:pPr>
            <a:endParaRPr lang="en-US" dirty="0"/>
          </a:p>
          <a:p>
            <a:pPr marL="0" indent="0" algn="ctr">
              <a:buClr>
                <a:schemeClr val="tx1">
                  <a:lumMod val="85000"/>
                  <a:lumOff val="15000"/>
                </a:schemeClr>
              </a:buClr>
              <a:buNone/>
            </a:pPr>
            <a:r>
              <a:rPr lang="en-US" dirty="0" smtClean="0"/>
              <a:t>Now …..</a:t>
            </a:r>
            <a:endParaRPr lang="en-US" dirty="0"/>
          </a:p>
          <a:p>
            <a:pPr marL="0" indent="0" algn="ctr">
              <a:buClr>
                <a:schemeClr val="tx1">
                  <a:lumMod val="85000"/>
                  <a:lumOff val="15000"/>
                </a:schemeClr>
              </a:buClr>
              <a:buNone/>
            </a:pPr>
            <a:r>
              <a:rPr lang="en-US" dirty="0" smtClean="0"/>
              <a:t>…..Future</a:t>
            </a:r>
            <a:endParaRPr lang="en-US" dirty="0"/>
          </a:p>
          <a:p>
            <a:pPr marL="0" indent="0" algn="ctr">
              <a:buClr>
                <a:schemeClr val="tx1">
                  <a:lumMod val="85000"/>
                  <a:lumOff val="15000"/>
                </a:schemeClr>
              </a:buClr>
              <a:buNone/>
            </a:pPr>
            <a:endParaRPr lang="en-US" dirty="0"/>
          </a:p>
          <a:p>
            <a:pPr marL="0" indent="0" algn="ctr">
              <a:buClr>
                <a:schemeClr val="tx1">
                  <a:lumMod val="85000"/>
                  <a:lumOff val="15000"/>
                </a:schemeClr>
              </a:buClr>
              <a:buNone/>
            </a:pPr>
            <a:endParaRPr lang="en-US" dirty="0"/>
          </a:p>
          <a:p>
            <a:pPr marL="0" indent="0" algn="ctr">
              <a:buClr>
                <a:schemeClr val="tx1">
                  <a:lumMod val="85000"/>
                  <a:lumOff val="15000"/>
                </a:schemeClr>
              </a:buClr>
              <a:buNone/>
            </a:pPr>
            <a:endParaRPr lang="en-US" dirty="0"/>
          </a:p>
          <a:p>
            <a:pPr marL="0" indent="0" algn="ctr">
              <a:buClr>
                <a:schemeClr val="tx1">
                  <a:lumMod val="85000"/>
                  <a:lumOff val="15000"/>
                </a:schemeClr>
              </a:buClr>
              <a:buNone/>
            </a:pPr>
            <a:endParaRPr lang="en-US" dirty="0"/>
          </a:p>
        </p:txBody>
      </p:sp>
      <p:pic>
        <p:nvPicPr>
          <p:cNvPr id="6" name="Picture 5"/>
          <p:cNvPicPr>
            <a:picLocks noChangeAspect="1"/>
          </p:cNvPicPr>
          <p:nvPr/>
        </p:nvPicPr>
        <p:blipFill>
          <a:blip r:embed="rId2" cstate="print"/>
          <a:stretch>
            <a:fillRect/>
          </a:stretch>
        </p:blipFill>
        <p:spPr>
          <a:xfrm>
            <a:off x="880095" y="4576099"/>
            <a:ext cx="2196727" cy="1647545"/>
          </a:xfrm>
          <a:prstGeom prst="rect">
            <a:avLst/>
          </a:prstGeom>
        </p:spPr>
      </p:pic>
      <p:pic>
        <p:nvPicPr>
          <p:cNvPr id="7" name="Picture 6"/>
          <p:cNvPicPr>
            <a:picLocks noChangeAspect="1"/>
          </p:cNvPicPr>
          <p:nvPr/>
        </p:nvPicPr>
        <p:blipFill>
          <a:blip r:embed="rId3" cstate="print"/>
          <a:stretch>
            <a:fillRect/>
          </a:stretch>
        </p:blipFill>
        <p:spPr>
          <a:xfrm>
            <a:off x="2954047" y="4363736"/>
            <a:ext cx="1987849" cy="1992881"/>
          </a:xfrm>
          <a:prstGeom prst="rect">
            <a:avLst/>
          </a:prstGeom>
        </p:spPr>
      </p:pic>
      <p:pic>
        <p:nvPicPr>
          <p:cNvPr id="8" name="Picture 7"/>
          <p:cNvPicPr>
            <a:picLocks noChangeAspect="1"/>
          </p:cNvPicPr>
          <p:nvPr/>
        </p:nvPicPr>
        <p:blipFill>
          <a:blip r:embed="rId4" cstate="print"/>
          <a:stretch>
            <a:fillRect/>
          </a:stretch>
        </p:blipFill>
        <p:spPr>
          <a:xfrm>
            <a:off x="7236671" y="2523514"/>
            <a:ext cx="4136615" cy="337547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095" y="2523514"/>
            <a:ext cx="3939026" cy="1856226"/>
          </a:xfrm>
          <a:prstGeom prst="rect">
            <a:avLst/>
          </a:prstGeom>
        </p:spPr>
      </p:pic>
    </p:spTree>
    <p:extLst>
      <p:ext uri="{BB962C8B-B14F-4D97-AF65-F5344CB8AC3E}">
        <p14:creationId xmlns:p14="http://schemas.microsoft.com/office/powerpoint/2010/main" val="21682386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increase income"/>
          <p:cNvSpPr txBox="1">
            <a:spLocks noGrp="1"/>
          </p:cNvSpPr>
          <p:nvPr>
            <p:ph type="title"/>
          </p:nvPr>
        </p:nvSpPr>
        <p:spPr>
          <a:xfrm>
            <a:off x="818712" y="699737"/>
            <a:ext cx="10571998" cy="970450"/>
          </a:xfrm>
          <a:prstGeom prst="rect">
            <a:avLst/>
          </a:prstGeom>
        </p:spPr>
        <p:txBody>
          <a:bodyPr/>
          <a:lstStyle/>
          <a:p>
            <a:r>
              <a:rPr lang="en-GB" sz="4400" dirty="0"/>
              <a:t>I</a:t>
            </a:r>
            <a:r>
              <a:rPr sz="4400" dirty="0" err="1"/>
              <a:t>ncrease</a:t>
            </a:r>
            <a:r>
              <a:rPr sz="4400" dirty="0"/>
              <a:t> income</a:t>
            </a:r>
          </a:p>
        </p:txBody>
      </p:sp>
      <p:sp>
        <p:nvSpPr>
          <p:cNvPr id="213" name="improved PPA—HH wholesale price?…"/>
          <p:cNvSpPr txBox="1">
            <a:spLocks noGrp="1"/>
          </p:cNvSpPr>
          <p:nvPr>
            <p:ph type="body" idx="1"/>
          </p:nvPr>
        </p:nvSpPr>
        <p:spPr>
          <a:prstGeom prst="rect">
            <a:avLst/>
          </a:prstGeom>
        </p:spPr>
        <p:txBody>
          <a:bodyPr>
            <a:normAutofit/>
          </a:bodyPr>
          <a:lstStyle/>
          <a:p>
            <a:pPr>
              <a:buFont typeface="Courier New" panose="02070309020205020404" pitchFamily="49" charset="0"/>
              <a:buChar char="o"/>
            </a:pPr>
            <a:r>
              <a:rPr lang="en-US" sz="2400" dirty="0"/>
              <a:t>I</a:t>
            </a:r>
            <a:r>
              <a:rPr sz="2400" dirty="0" smtClean="0"/>
              <a:t>mproved </a:t>
            </a:r>
            <a:r>
              <a:rPr sz="2400" dirty="0"/>
              <a:t>PPA—HH wholesale price?</a:t>
            </a:r>
          </a:p>
          <a:p>
            <a:pPr>
              <a:buFont typeface="Courier New" panose="02070309020205020404" pitchFamily="49" charset="0"/>
              <a:buChar char="o"/>
            </a:pPr>
            <a:r>
              <a:rPr lang="en-US" sz="2400" dirty="0"/>
              <a:t>P</a:t>
            </a:r>
            <a:r>
              <a:rPr sz="2400" dirty="0" smtClean="0"/>
              <a:t>rice </a:t>
            </a:r>
            <a:r>
              <a:rPr sz="2400" dirty="0"/>
              <a:t>arbitrage—beware of </a:t>
            </a:r>
            <a:r>
              <a:rPr sz="2400" dirty="0" err="1"/>
              <a:t>DUoS</a:t>
            </a:r>
            <a:endParaRPr sz="2400" dirty="0"/>
          </a:p>
          <a:p>
            <a:pPr>
              <a:buFont typeface="Courier New" panose="02070309020205020404" pitchFamily="49" charset="0"/>
              <a:buChar char="o"/>
            </a:pPr>
            <a:r>
              <a:rPr lang="en-US" sz="2400" dirty="0" smtClean="0"/>
              <a:t>L</a:t>
            </a:r>
            <a:r>
              <a:rPr sz="2400" dirty="0" smtClean="0"/>
              <a:t>ocal </a:t>
            </a:r>
            <a:r>
              <a:rPr sz="2400" dirty="0"/>
              <a:t>supply—regulatory barriers</a:t>
            </a:r>
          </a:p>
          <a:p>
            <a:pPr>
              <a:buFont typeface="Courier New" panose="02070309020205020404" pitchFamily="49" charset="0"/>
              <a:buChar char="o"/>
            </a:pPr>
            <a:r>
              <a:rPr lang="en-US" sz="2400" dirty="0"/>
              <a:t>R</a:t>
            </a:r>
            <a:r>
              <a:rPr sz="2400" dirty="0" smtClean="0"/>
              <a:t>educe </a:t>
            </a:r>
            <a:r>
              <a:rPr sz="2400" dirty="0"/>
              <a:t>curtailments—DSR and ANM</a:t>
            </a:r>
          </a:p>
          <a:p>
            <a:pPr>
              <a:buFont typeface="Courier New" panose="02070309020205020404" pitchFamily="49" charset="0"/>
              <a:buChar char="o"/>
            </a:pPr>
            <a:r>
              <a:rPr sz="2400" dirty="0"/>
              <a:t>DSO services—location-dependent</a:t>
            </a:r>
          </a:p>
          <a:p>
            <a:pPr>
              <a:buFont typeface="Courier New" panose="02070309020205020404" pitchFamily="49" charset="0"/>
              <a:buChar char="o"/>
            </a:pPr>
            <a:r>
              <a:rPr sz="2400" dirty="0"/>
              <a:t>National Grid services—through aggregator</a:t>
            </a:r>
          </a:p>
        </p:txBody>
      </p:sp>
    </p:spTree>
    <p:extLst>
      <p:ext uri="{BB962C8B-B14F-4D97-AF65-F5344CB8AC3E}">
        <p14:creationId xmlns:p14="http://schemas.microsoft.com/office/powerpoint/2010/main" val="117975786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1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1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2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build="p" bldLvl="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duce expenditure"/>
          <p:cNvSpPr txBox="1">
            <a:spLocks noGrp="1"/>
          </p:cNvSpPr>
          <p:nvPr>
            <p:ph type="title"/>
          </p:nvPr>
        </p:nvSpPr>
        <p:spPr>
          <a:xfrm>
            <a:off x="801288" y="743279"/>
            <a:ext cx="10571998" cy="970450"/>
          </a:xfrm>
          <a:prstGeom prst="rect">
            <a:avLst/>
          </a:prstGeom>
        </p:spPr>
        <p:txBody>
          <a:bodyPr/>
          <a:lstStyle/>
          <a:p>
            <a:r>
              <a:rPr lang="en-GB" dirty="0"/>
              <a:t>R</a:t>
            </a:r>
            <a:r>
              <a:rPr dirty="0"/>
              <a:t>educe </a:t>
            </a:r>
            <a:r>
              <a:rPr lang="en-GB" dirty="0" smtClean="0"/>
              <a:t>running costs</a:t>
            </a:r>
            <a:endParaRPr dirty="0"/>
          </a:p>
        </p:txBody>
      </p:sp>
      <p:sp>
        <p:nvSpPr>
          <p:cNvPr id="216" name="low-maintenance systems…"/>
          <p:cNvSpPr txBox="1">
            <a:spLocks noGrp="1"/>
          </p:cNvSpPr>
          <p:nvPr>
            <p:ph type="body" idx="1"/>
          </p:nvPr>
        </p:nvSpPr>
        <p:spPr>
          <a:prstGeom prst="rect">
            <a:avLst/>
          </a:prstGeom>
        </p:spPr>
        <p:txBody>
          <a:bodyPr>
            <a:normAutofit/>
          </a:bodyPr>
          <a:lstStyle/>
          <a:p>
            <a:pPr>
              <a:buFont typeface="Courier New" panose="02070309020205020404" pitchFamily="49" charset="0"/>
              <a:buChar char="o"/>
            </a:pPr>
            <a:r>
              <a:rPr lang="en-US" sz="2400" dirty="0"/>
              <a:t>L</a:t>
            </a:r>
            <a:r>
              <a:rPr sz="2400" dirty="0" smtClean="0"/>
              <a:t>ow-maintenance </a:t>
            </a:r>
            <a:r>
              <a:rPr sz="2400" dirty="0"/>
              <a:t>systems</a:t>
            </a:r>
          </a:p>
          <a:p>
            <a:pPr>
              <a:buFont typeface="Courier New" panose="02070309020205020404" pitchFamily="49" charset="0"/>
              <a:buChar char="o"/>
            </a:pPr>
            <a:r>
              <a:rPr lang="en-US" sz="2400" dirty="0"/>
              <a:t>I</a:t>
            </a:r>
            <a:r>
              <a:rPr sz="2400" dirty="0" smtClean="0"/>
              <a:t>ncrease </a:t>
            </a:r>
            <a:r>
              <a:rPr sz="2400" dirty="0"/>
              <a:t>self-consumption</a:t>
            </a:r>
          </a:p>
          <a:p>
            <a:pPr>
              <a:buFont typeface="Courier New" panose="02070309020205020404" pitchFamily="49" charset="0"/>
              <a:buChar char="o"/>
            </a:pPr>
            <a:r>
              <a:rPr lang="en-US" sz="2400" dirty="0"/>
              <a:t>L</a:t>
            </a:r>
            <a:r>
              <a:rPr sz="2400" dirty="0" smtClean="0"/>
              <a:t>ow-interest </a:t>
            </a:r>
            <a:r>
              <a:rPr sz="2400" dirty="0"/>
              <a:t>finance</a:t>
            </a:r>
          </a:p>
        </p:txBody>
      </p:sp>
    </p:spTree>
    <p:extLst>
      <p:ext uri="{BB962C8B-B14F-4D97-AF65-F5344CB8AC3E}">
        <p14:creationId xmlns:p14="http://schemas.microsoft.com/office/powerpoint/2010/main" val="292768333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build="p" bldLvl="5"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100000">
              <a:srgbClr val="D3D3D3"/>
            </a:gs>
          </a:gsLst>
          <a:lin ang="5400000" scaled="0"/>
        </a:gradFill>
        <a:effectLst/>
      </p:bgPr>
    </p:bg>
    <p:spTree>
      <p:nvGrpSpPr>
        <p:cNvPr id="1" name=""/>
        <p:cNvGrpSpPr/>
        <p:nvPr/>
      </p:nvGrpSpPr>
      <p:grpSpPr>
        <a:xfrm>
          <a:off x="0" y="0"/>
          <a:ext cx="0" cy="0"/>
          <a:chOff x="0" y="0"/>
          <a:chExt cx="0" cy="0"/>
        </a:xfrm>
      </p:grpSpPr>
      <p:sp>
        <p:nvSpPr>
          <p:cNvPr id="218" name="savings"/>
          <p:cNvSpPr/>
          <p:nvPr/>
        </p:nvSpPr>
        <p:spPr>
          <a:xfrm rot="19227960">
            <a:off x="7074554" y="2508397"/>
            <a:ext cx="1971462" cy="685183"/>
          </a:xfrm>
          <a:prstGeom prst="rect">
            <a:avLst/>
          </a:prstGeom>
          <a:solidFill>
            <a:schemeClr val="accent5">
              <a:lumOff val="10784"/>
            </a:schemeClr>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8000">
                <a:solidFill>
                  <a:srgbClr val="FFFFFF"/>
                </a:solidFill>
                <a:latin typeface="Arial"/>
                <a:ea typeface="Arial"/>
                <a:cs typeface="Arial"/>
                <a:sym typeface="Arial"/>
              </a:defRPr>
            </a:lvl1pPr>
          </a:lstStyle>
          <a:p>
            <a:r>
              <a:rPr sz="4000"/>
              <a:t>savings</a:t>
            </a:r>
          </a:p>
        </p:txBody>
      </p:sp>
      <p:sp>
        <p:nvSpPr>
          <p:cNvPr id="219" name="services"/>
          <p:cNvSpPr/>
          <p:nvPr/>
        </p:nvSpPr>
        <p:spPr>
          <a:xfrm rot="2495533">
            <a:off x="8173722" y="3404760"/>
            <a:ext cx="2113162" cy="679230"/>
          </a:xfrm>
          <a:prstGeom prst="rect">
            <a:avLst/>
          </a:prstGeom>
          <a:solidFill>
            <a:schemeClr val="accent5">
              <a:satOff val="-4827"/>
              <a:lumOff val="-11372"/>
            </a:schemeClr>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8000">
                <a:solidFill>
                  <a:srgbClr val="FFFFFF"/>
                </a:solidFill>
                <a:latin typeface="Arial"/>
                <a:ea typeface="Arial"/>
                <a:cs typeface="Arial"/>
                <a:sym typeface="Arial"/>
              </a:defRPr>
            </a:lvl1pPr>
          </a:lstStyle>
          <a:p>
            <a:r>
              <a:rPr sz="4000"/>
              <a:t>services</a:t>
            </a:r>
          </a:p>
        </p:txBody>
      </p:sp>
      <p:sp>
        <p:nvSpPr>
          <p:cNvPr id="220" name="sales"/>
          <p:cNvSpPr/>
          <p:nvPr/>
        </p:nvSpPr>
        <p:spPr>
          <a:xfrm>
            <a:off x="7283669" y="3731115"/>
            <a:ext cx="1427457" cy="685183"/>
          </a:xfrm>
          <a:prstGeom prst="rect">
            <a:avLst/>
          </a:prstGeom>
          <a:solidFill>
            <a:schemeClr val="accent5"/>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8000">
                <a:solidFill>
                  <a:srgbClr val="FFFFFF"/>
                </a:solidFill>
                <a:latin typeface="Arial"/>
                <a:ea typeface="Arial"/>
                <a:cs typeface="Arial"/>
                <a:sym typeface="Arial"/>
              </a:defRPr>
            </a:lvl1pPr>
          </a:lstStyle>
          <a:p>
            <a:r>
              <a:rPr sz="4000"/>
              <a:t>sales</a:t>
            </a:r>
          </a:p>
        </p:txBody>
      </p:sp>
      <p:sp>
        <p:nvSpPr>
          <p:cNvPr id="221" name="O&amp;M"/>
          <p:cNvSpPr/>
          <p:nvPr/>
        </p:nvSpPr>
        <p:spPr>
          <a:xfrm>
            <a:off x="3550877" y="3725162"/>
            <a:ext cx="1356020" cy="691136"/>
          </a:xfrm>
          <a:prstGeom prst="rect">
            <a:avLst/>
          </a:prstGeom>
          <a:solidFill>
            <a:schemeClr val="accent4"/>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8000">
                <a:solidFill>
                  <a:srgbClr val="FFFFFF"/>
                </a:solidFill>
                <a:latin typeface="Arial"/>
                <a:ea typeface="Arial"/>
                <a:cs typeface="Arial"/>
                <a:sym typeface="Arial"/>
              </a:defRPr>
            </a:lvl1pPr>
          </a:lstStyle>
          <a:p>
            <a:r>
              <a:rPr sz="4000"/>
              <a:t>O&amp;M</a:t>
            </a:r>
          </a:p>
        </p:txBody>
      </p:sp>
      <p:sp>
        <p:nvSpPr>
          <p:cNvPr id="222" name="cost of capital"/>
          <p:cNvSpPr/>
          <p:nvPr/>
        </p:nvSpPr>
        <p:spPr>
          <a:xfrm>
            <a:off x="1749901" y="2788996"/>
            <a:ext cx="1710645" cy="1627302"/>
          </a:xfrm>
          <a:prstGeom prst="rect">
            <a:avLst/>
          </a:prstGeom>
          <a:solidFill>
            <a:schemeClr val="accent2"/>
          </a:solidFill>
          <a:ln w="12700">
            <a:miter lim="400000"/>
          </a:ln>
          <a:effectLst>
            <a:outerShdw blurRad="101600" dist="762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defTabSz="914400">
              <a:spcBef>
                <a:spcPts val="1200"/>
              </a:spcBef>
              <a:defRPr sz="8000">
                <a:solidFill>
                  <a:srgbClr val="FFFFFF"/>
                </a:solidFill>
                <a:latin typeface="Arial"/>
                <a:ea typeface="Arial"/>
                <a:cs typeface="Arial"/>
                <a:sym typeface="Arial"/>
              </a:defRPr>
            </a:lvl1pPr>
          </a:lstStyle>
          <a:p>
            <a:r>
              <a:rPr sz="4000"/>
              <a:t>cost of capital</a:t>
            </a:r>
          </a:p>
        </p:txBody>
      </p:sp>
      <p:sp>
        <p:nvSpPr>
          <p:cNvPr id="8" name="Scales">
            <a:extLst>
              <a:ext uri="{FF2B5EF4-FFF2-40B4-BE49-F238E27FC236}">
                <a16:creationId xmlns:a16="http://schemas.microsoft.com/office/drawing/2014/main" id="{D2502347-C704-4684-BEAA-491535B21EAB}"/>
              </a:ext>
            </a:extLst>
          </p:cNvPr>
          <p:cNvSpPr/>
          <p:nvPr/>
        </p:nvSpPr>
        <p:spPr>
          <a:xfrm>
            <a:off x="2172589" y="-1"/>
            <a:ext cx="7846822" cy="6858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226" y="0"/>
                  <a:pt x="9760" y="531"/>
                  <a:pt x="9760" y="1187"/>
                </a:cubicBezTo>
                <a:cubicBezTo>
                  <a:pt x="9760" y="1611"/>
                  <a:pt x="9955" y="1983"/>
                  <a:pt x="10246" y="2193"/>
                </a:cubicBezTo>
                <a:lnTo>
                  <a:pt x="10246" y="2956"/>
                </a:lnTo>
                <a:cubicBezTo>
                  <a:pt x="9939" y="3110"/>
                  <a:pt x="9689" y="3387"/>
                  <a:pt x="9546" y="3734"/>
                </a:cubicBezTo>
                <a:lnTo>
                  <a:pt x="2528" y="3734"/>
                </a:lnTo>
                <a:lnTo>
                  <a:pt x="2528" y="4844"/>
                </a:lnTo>
                <a:lnTo>
                  <a:pt x="3409" y="4844"/>
                </a:lnTo>
                <a:lnTo>
                  <a:pt x="845" y="13979"/>
                </a:lnTo>
                <a:lnTo>
                  <a:pt x="0" y="13979"/>
                </a:lnTo>
                <a:cubicBezTo>
                  <a:pt x="713" y="15444"/>
                  <a:pt x="2079" y="16435"/>
                  <a:pt x="3648" y="16435"/>
                </a:cubicBezTo>
                <a:cubicBezTo>
                  <a:pt x="5218" y="16435"/>
                  <a:pt x="6585" y="15444"/>
                  <a:pt x="7298" y="13979"/>
                </a:cubicBezTo>
                <a:lnTo>
                  <a:pt x="6453" y="13979"/>
                </a:lnTo>
                <a:lnTo>
                  <a:pt x="3888" y="4844"/>
                </a:lnTo>
                <a:lnTo>
                  <a:pt x="9469" y="4844"/>
                </a:lnTo>
                <a:cubicBezTo>
                  <a:pt x="9583" y="5301"/>
                  <a:pt x="9872" y="5673"/>
                  <a:pt x="10246" y="5860"/>
                </a:cubicBezTo>
                <a:lnTo>
                  <a:pt x="10246" y="10137"/>
                </a:lnTo>
                <a:lnTo>
                  <a:pt x="9447" y="13379"/>
                </a:lnTo>
                <a:lnTo>
                  <a:pt x="9447" y="19963"/>
                </a:lnTo>
                <a:lnTo>
                  <a:pt x="6460" y="19963"/>
                </a:lnTo>
                <a:cubicBezTo>
                  <a:pt x="6276" y="19963"/>
                  <a:pt x="6111" y="20093"/>
                  <a:pt x="6046" y="20289"/>
                </a:cubicBezTo>
                <a:lnTo>
                  <a:pt x="5613" y="21600"/>
                </a:lnTo>
                <a:lnTo>
                  <a:pt x="15987" y="21600"/>
                </a:lnTo>
                <a:lnTo>
                  <a:pt x="15552" y="20289"/>
                </a:lnTo>
                <a:cubicBezTo>
                  <a:pt x="15487" y="20093"/>
                  <a:pt x="15322" y="19963"/>
                  <a:pt x="15139" y="19963"/>
                </a:cubicBezTo>
                <a:lnTo>
                  <a:pt x="12153" y="19963"/>
                </a:lnTo>
                <a:lnTo>
                  <a:pt x="12153" y="13379"/>
                </a:lnTo>
                <a:lnTo>
                  <a:pt x="11354" y="10139"/>
                </a:lnTo>
                <a:lnTo>
                  <a:pt x="11354" y="5860"/>
                </a:lnTo>
                <a:cubicBezTo>
                  <a:pt x="11728" y="5673"/>
                  <a:pt x="12016" y="5302"/>
                  <a:pt x="12130" y="4846"/>
                </a:cubicBezTo>
                <a:lnTo>
                  <a:pt x="17710" y="4846"/>
                </a:lnTo>
                <a:lnTo>
                  <a:pt x="15147" y="13979"/>
                </a:lnTo>
                <a:lnTo>
                  <a:pt x="14302" y="13979"/>
                </a:lnTo>
                <a:cubicBezTo>
                  <a:pt x="15015" y="15444"/>
                  <a:pt x="16380" y="16435"/>
                  <a:pt x="17950" y="16435"/>
                </a:cubicBezTo>
                <a:cubicBezTo>
                  <a:pt x="19519" y="16435"/>
                  <a:pt x="20887" y="15444"/>
                  <a:pt x="21600" y="13979"/>
                </a:cubicBezTo>
                <a:lnTo>
                  <a:pt x="20753" y="13979"/>
                </a:lnTo>
                <a:lnTo>
                  <a:pt x="18190" y="4844"/>
                </a:lnTo>
                <a:lnTo>
                  <a:pt x="19072" y="4844"/>
                </a:lnTo>
                <a:lnTo>
                  <a:pt x="19072" y="3734"/>
                </a:lnTo>
                <a:lnTo>
                  <a:pt x="12052" y="3734"/>
                </a:lnTo>
                <a:cubicBezTo>
                  <a:pt x="11909" y="3388"/>
                  <a:pt x="11661" y="3110"/>
                  <a:pt x="11354" y="2956"/>
                </a:cubicBezTo>
                <a:lnTo>
                  <a:pt x="11354" y="2193"/>
                </a:lnTo>
                <a:cubicBezTo>
                  <a:pt x="11645" y="1983"/>
                  <a:pt x="11838" y="1611"/>
                  <a:pt x="11838" y="1187"/>
                </a:cubicBezTo>
                <a:cubicBezTo>
                  <a:pt x="11838" y="531"/>
                  <a:pt x="11374" y="0"/>
                  <a:pt x="10800" y="0"/>
                </a:cubicBezTo>
                <a:close/>
                <a:moveTo>
                  <a:pt x="3486" y="5791"/>
                </a:moveTo>
                <a:lnTo>
                  <a:pt x="3486" y="13979"/>
                </a:lnTo>
                <a:lnTo>
                  <a:pt x="1188" y="13979"/>
                </a:lnTo>
                <a:lnTo>
                  <a:pt x="3486" y="5791"/>
                </a:lnTo>
                <a:close/>
                <a:moveTo>
                  <a:pt x="3812" y="5791"/>
                </a:moveTo>
                <a:lnTo>
                  <a:pt x="6110" y="13979"/>
                </a:lnTo>
                <a:lnTo>
                  <a:pt x="3812" y="13979"/>
                </a:lnTo>
                <a:lnTo>
                  <a:pt x="3812" y="5791"/>
                </a:lnTo>
                <a:close/>
                <a:moveTo>
                  <a:pt x="17788" y="5791"/>
                </a:moveTo>
                <a:lnTo>
                  <a:pt x="17788" y="13979"/>
                </a:lnTo>
                <a:lnTo>
                  <a:pt x="15490" y="13979"/>
                </a:lnTo>
                <a:lnTo>
                  <a:pt x="17788" y="5791"/>
                </a:lnTo>
                <a:close/>
                <a:moveTo>
                  <a:pt x="18114" y="5791"/>
                </a:moveTo>
                <a:lnTo>
                  <a:pt x="20412" y="13979"/>
                </a:lnTo>
                <a:lnTo>
                  <a:pt x="18114" y="13979"/>
                </a:lnTo>
                <a:lnTo>
                  <a:pt x="18114" y="5791"/>
                </a:lnTo>
                <a:close/>
              </a:path>
            </a:pathLst>
          </a:custGeom>
          <a:solidFill>
            <a:srgbClr val="FFFFFF">
              <a:alpha val="50182"/>
            </a:srgbClr>
          </a:solidFill>
          <a:ln w="12700">
            <a:miter lim="400000"/>
          </a:ln>
          <a:effectLst>
            <a:outerShdw blurRad="101600" dist="76200" dir="5400000" rotWithShape="0">
              <a:srgbClr val="000000">
                <a:alpha val="35000"/>
              </a:srgbClr>
            </a:outerShdw>
          </a:effectLst>
        </p:spPr>
        <p:txBody>
          <a:bodyPr tIns="4572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900"/>
          </a:p>
        </p:txBody>
      </p:sp>
    </p:spTree>
    <p:extLst>
      <p:ext uri="{BB962C8B-B14F-4D97-AF65-F5344CB8AC3E}">
        <p14:creationId xmlns:p14="http://schemas.microsoft.com/office/powerpoint/2010/main" val="387709504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animBg="1" advAuto="0"/>
      <p:bldP spid="219" grpId="0" animBg="1" advAuto="0"/>
      <p:bldP spid="220" grpId="0" animBg="1" advAuto="0"/>
      <p:bldP spid="221" grpId="0" animBg="1" advAuto="0"/>
      <p:bldP spid="222"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urrent Funding"/>
          <p:cNvSpPr txBox="1">
            <a:spLocks noGrp="1"/>
          </p:cNvSpPr>
          <p:nvPr>
            <p:ph type="title"/>
          </p:nvPr>
        </p:nvSpPr>
        <p:spPr>
          <a:xfrm>
            <a:off x="818712" y="712659"/>
            <a:ext cx="10571998" cy="970450"/>
          </a:xfrm>
          <a:prstGeom prst="rect">
            <a:avLst/>
          </a:prstGeom>
        </p:spPr>
        <p:txBody>
          <a:bodyPr/>
          <a:lstStyle/>
          <a:p>
            <a:r>
              <a:rPr dirty="0"/>
              <a:t>Current</a:t>
            </a:r>
            <a:r>
              <a:rPr lang="en-GB" dirty="0"/>
              <a:t> </a:t>
            </a:r>
            <a:r>
              <a:rPr dirty="0"/>
              <a:t>Funding </a:t>
            </a:r>
          </a:p>
        </p:txBody>
      </p:sp>
      <p:sp>
        <p:nvSpPr>
          <p:cNvPr id="231" name="What support is available now?"/>
          <p:cNvSpPr txBox="1">
            <a:spLocks noGrp="1"/>
          </p:cNvSpPr>
          <p:nvPr>
            <p:ph type="body" idx="1"/>
          </p:nvPr>
        </p:nvSpPr>
        <p:spPr>
          <a:prstGeom prst="rect">
            <a:avLst/>
          </a:prstGeom>
        </p:spPr>
        <p:txBody>
          <a:bodyPr>
            <a:normAutofit/>
          </a:bodyPr>
          <a:lstStyle/>
          <a:p>
            <a:pPr>
              <a:buFont typeface="Courier New" panose="02070309020205020404" pitchFamily="49" charset="0"/>
              <a:buChar char="o"/>
            </a:pPr>
            <a:r>
              <a:rPr sz="2400" dirty="0"/>
              <a:t>What </a:t>
            </a:r>
            <a:r>
              <a:rPr lang="en-GB" sz="2400" dirty="0"/>
              <a:t>grant </a:t>
            </a:r>
            <a:r>
              <a:rPr sz="2400" dirty="0"/>
              <a:t>support is available now?</a:t>
            </a:r>
          </a:p>
        </p:txBody>
      </p:sp>
    </p:spTree>
    <p:extLst>
      <p:ext uri="{BB962C8B-B14F-4D97-AF65-F5344CB8AC3E}">
        <p14:creationId xmlns:p14="http://schemas.microsoft.com/office/powerpoint/2010/main" val="922515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712" y="810981"/>
            <a:ext cx="10571998" cy="970450"/>
          </a:xfrm>
        </p:spPr>
        <p:txBody>
          <a:bodyPr/>
          <a:lstStyle/>
          <a:p>
            <a:r>
              <a:rPr lang="en-GB" dirty="0" smtClean="0"/>
              <a:t>Community/Local </a:t>
            </a:r>
            <a:r>
              <a:rPr lang="en-GB" dirty="0" smtClean="0"/>
              <a:t>Energy Funds</a:t>
            </a:r>
            <a:endParaRPr lang="en-GB" dirty="0"/>
          </a:p>
        </p:txBody>
      </p:sp>
      <p:sp>
        <p:nvSpPr>
          <p:cNvPr id="3" name="Content Placeholder 2"/>
          <p:cNvSpPr>
            <a:spLocks noGrp="1"/>
          </p:cNvSpPr>
          <p:nvPr>
            <p:ph type="body" idx="1"/>
          </p:nvPr>
        </p:nvSpPr>
        <p:spPr/>
        <p:txBody>
          <a:bodyPr>
            <a:normAutofit/>
          </a:bodyPr>
          <a:lstStyle/>
          <a:p>
            <a:pPr lvl="1">
              <a:buNone/>
            </a:pPr>
            <a:r>
              <a:rPr lang="en-US" sz="2800" dirty="0" smtClean="0"/>
              <a:t>Scottish Government (via Local Energy Scotland)</a:t>
            </a:r>
          </a:p>
          <a:p>
            <a:pPr lvl="1">
              <a:buNone/>
            </a:pPr>
            <a:r>
              <a:rPr lang="en-US" sz="2800" dirty="0" smtClean="0"/>
              <a:t>Community &amp; Renewable Energy Scheme (CARES)</a:t>
            </a:r>
          </a:p>
          <a:p>
            <a:pPr lvl="1">
              <a:buNone/>
            </a:pPr>
            <a:endParaRPr lang="en-US" sz="1100" dirty="0" smtClean="0"/>
          </a:p>
          <a:p>
            <a:pPr lvl="1">
              <a:buFont typeface="Courier New" panose="02070309020205020404" pitchFamily="49" charset="0"/>
              <a:buChar char="o"/>
            </a:pPr>
            <a:r>
              <a:rPr lang="en-US" sz="2000" dirty="0" smtClean="0"/>
              <a:t>Enablement grants of &lt;£25,000</a:t>
            </a:r>
          </a:p>
          <a:p>
            <a:pPr lvl="1">
              <a:buFont typeface="Courier New" panose="02070309020205020404" pitchFamily="49" charset="0"/>
              <a:buChar char="o"/>
            </a:pPr>
            <a:r>
              <a:rPr lang="en-US" sz="2000" dirty="0" smtClean="0"/>
              <a:t>Development loans of &lt;£150,000</a:t>
            </a:r>
          </a:p>
          <a:p>
            <a:pPr lvl="1">
              <a:buFont typeface="Courier New" panose="02070309020205020404" pitchFamily="49" charset="0"/>
              <a:buChar char="o"/>
            </a:pPr>
            <a:r>
              <a:rPr lang="en-US" sz="2000" dirty="0" smtClean="0"/>
              <a:t>Innovation grants of &lt;£150,000</a:t>
            </a:r>
          </a:p>
          <a:p>
            <a:pPr lvl="1">
              <a:buFont typeface="Courier New" panose="02070309020205020404" pitchFamily="49" charset="0"/>
              <a:buChar char="o"/>
            </a:pPr>
            <a:r>
              <a:rPr lang="en-US" sz="2000" dirty="0" smtClean="0"/>
              <a:t>Improving Consumer Outcomes Fund </a:t>
            </a:r>
          </a:p>
          <a:p>
            <a:pPr lvl="2">
              <a:buFont typeface="Courier New" panose="02070309020205020404" pitchFamily="49" charset="0"/>
              <a:buChar char="o"/>
            </a:pPr>
            <a:r>
              <a:rPr lang="en-US" sz="1800" dirty="0" smtClean="0"/>
              <a:t>Up to £12k in stream 1 – feasibility – 3 December </a:t>
            </a:r>
            <a:r>
              <a:rPr lang="en-US" sz="1800" dirty="0" smtClean="0"/>
              <a:t>deadline</a:t>
            </a:r>
            <a:endParaRPr lang="en-US" sz="1800" dirty="0" smtClean="0"/>
          </a:p>
          <a:p>
            <a:pPr lvl="2">
              <a:buFont typeface="Courier New" panose="02070309020205020404" pitchFamily="49" charset="0"/>
              <a:buChar char="o"/>
            </a:pPr>
            <a:r>
              <a:rPr lang="en-US" sz="1800" dirty="0" smtClean="0"/>
              <a:t>Stream 2 – demonstration projects – will come after Stream 1</a:t>
            </a:r>
          </a:p>
          <a:p>
            <a:endParaRPr lang="en-GB" dirty="0"/>
          </a:p>
        </p:txBody>
      </p:sp>
    </p:spTree>
    <p:extLst>
      <p:ext uri="{BB962C8B-B14F-4D97-AF65-F5344CB8AC3E}">
        <p14:creationId xmlns:p14="http://schemas.microsoft.com/office/powerpoint/2010/main" val="25773086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712" y="743279"/>
            <a:ext cx="10571998" cy="970450"/>
          </a:xfrm>
        </p:spPr>
        <p:txBody>
          <a:bodyPr/>
          <a:lstStyle/>
          <a:p>
            <a:r>
              <a:rPr lang="en-GB" dirty="0" smtClean="0"/>
              <a:t>Innovation &amp; Capital Funding</a:t>
            </a:r>
            <a:endParaRPr lang="en-GB" dirty="0"/>
          </a:p>
        </p:txBody>
      </p:sp>
      <p:sp>
        <p:nvSpPr>
          <p:cNvPr id="3" name="Content Placeholder 2"/>
          <p:cNvSpPr>
            <a:spLocks noGrp="1"/>
          </p:cNvSpPr>
          <p:nvPr>
            <p:ph type="body" idx="1"/>
          </p:nvPr>
        </p:nvSpPr>
        <p:spPr/>
        <p:txBody>
          <a:bodyPr>
            <a:normAutofit fontScale="92500" lnSpcReduction="20000"/>
          </a:bodyPr>
          <a:lstStyle/>
          <a:p>
            <a:pPr>
              <a:buNone/>
            </a:pPr>
            <a:r>
              <a:rPr lang="en-GB" dirty="0" smtClean="0"/>
              <a:t>Aim for economic growth via green tech. Funds larger scale project consortiums, normally </a:t>
            </a:r>
            <a:endParaRPr lang="en-GB" dirty="0" smtClean="0"/>
          </a:p>
          <a:p>
            <a:pPr>
              <a:buNone/>
            </a:pPr>
            <a:r>
              <a:rPr lang="en-GB" dirty="0" smtClean="0"/>
              <a:t>including </a:t>
            </a:r>
            <a:r>
              <a:rPr lang="en-GB" dirty="0" smtClean="0"/>
              <a:t>start-up businesses bringing private match </a:t>
            </a:r>
            <a:r>
              <a:rPr lang="en-GB" dirty="0" smtClean="0"/>
              <a:t>funding</a:t>
            </a:r>
          </a:p>
          <a:p>
            <a:pPr>
              <a:buNone/>
            </a:pPr>
            <a:endParaRPr lang="en-GB" dirty="0" smtClean="0"/>
          </a:p>
          <a:p>
            <a:pPr>
              <a:buNone/>
            </a:pPr>
            <a:endParaRPr lang="en-GB" sz="1000" dirty="0" smtClean="0"/>
          </a:p>
          <a:p>
            <a:pPr>
              <a:buFont typeface="Courier New" panose="02070309020205020404" pitchFamily="49" charset="0"/>
              <a:buChar char="o"/>
            </a:pPr>
            <a:r>
              <a:rPr lang="en-GB" sz="2400" dirty="0" smtClean="0"/>
              <a:t>Low Carbon Infrastructure Transition Project (LCITP) – UK Gov</a:t>
            </a:r>
          </a:p>
          <a:p>
            <a:pPr lvl="1">
              <a:buFont typeface="Courier New" panose="02070309020205020404" pitchFamily="49" charset="0"/>
              <a:buChar char="o"/>
            </a:pPr>
            <a:r>
              <a:rPr lang="en-GB" sz="2200" dirty="0" smtClean="0"/>
              <a:t>Technology specific calls. ‘Catalyst’, ‘Development’, or ‘Demonstrator’ support</a:t>
            </a:r>
          </a:p>
          <a:p>
            <a:pPr>
              <a:buFont typeface="Courier New" panose="02070309020205020404" pitchFamily="49" charset="0"/>
              <a:buChar char="o"/>
            </a:pPr>
            <a:r>
              <a:rPr lang="en-GB" sz="2400" dirty="0" smtClean="0"/>
              <a:t>Network Innovation Competition (NIC) – </a:t>
            </a:r>
            <a:r>
              <a:rPr lang="en-GB" sz="2400" dirty="0" err="1" smtClean="0"/>
              <a:t>Ofgem</a:t>
            </a:r>
            <a:r>
              <a:rPr lang="en-GB" sz="2400" dirty="0" smtClean="0"/>
              <a:t> ~£70m / year</a:t>
            </a:r>
          </a:p>
          <a:p>
            <a:pPr lvl="1">
              <a:buFont typeface="Courier New" panose="02070309020205020404" pitchFamily="49" charset="0"/>
              <a:buChar char="o"/>
            </a:pPr>
            <a:r>
              <a:rPr lang="en-GB" sz="2200" dirty="0" smtClean="0"/>
              <a:t>Fund to demonstrate innovation for the grid. Only the network operators can bid</a:t>
            </a:r>
          </a:p>
          <a:p>
            <a:pPr>
              <a:buFont typeface="Courier New" panose="02070309020205020404" pitchFamily="49" charset="0"/>
              <a:buChar char="o"/>
            </a:pPr>
            <a:r>
              <a:rPr lang="en-GB" sz="2400" dirty="0" smtClean="0"/>
              <a:t>Horizon 2020 – European Union</a:t>
            </a:r>
          </a:p>
          <a:p>
            <a:pPr>
              <a:buFont typeface="Courier New" panose="02070309020205020404" pitchFamily="49" charset="0"/>
              <a:buChar char="o"/>
            </a:pPr>
            <a:r>
              <a:rPr lang="en-GB" sz="2400" dirty="0" smtClean="0"/>
              <a:t>Industrial Strategy Challenge Fund – BEIS </a:t>
            </a:r>
            <a:endParaRPr lang="en-GB" sz="2400" dirty="0"/>
          </a:p>
        </p:txBody>
      </p:sp>
    </p:spTree>
    <p:extLst>
      <p:ext uri="{BB962C8B-B14F-4D97-AF65-F5344CB8AC3E}">
        <p14:creationId xmlns:p14="http://schemas.microsoft.com/office/powerpoint/2010/main" val="9956876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712" y="751988"/>
            <a:ext cx="10571998" cy="970450"/>
          </a:xfrm>
        </p:spPr>
        <p:txBody>
          <a:bodyPr/>
          <a:lstStyle/>
          <a:p>
            <a:r>
              <a:rPr lang="en-GB" dirty="0" smtClean="0"/>
              <a:t>Technology Specific Funds</a:t>
            </a:r>
            <a:endParaRPr lang="en-GB" dirty="0"/>
          </a:p>
        </p:txBody>
      </p:sp>
      <p:sp>
        <p:nvSpPr>
          <p:cNvPr id="3" name="Content Placeholder 2"/>
          <p:cNvSpPr>
            <a:spLocks noGrp="1"/>
          </p:cNvSpPr>
          <p:nvPr>
            <p:ph type="body" idx="1"/>
          </p:nvPr>
        </p:nvSpPr>
        <p:spPr/>
        <p:txBody>
          <a:bodyPr>
            <a:normAutofit/>
          </a:bodyPr>
          <a:lstStyle/>
          <a:p>
            <a:pPr>
              <a:buNone/>
            </a:pPr>
            <a:r>
              <a:rPr lang="en-GB" sz="2000" dirty="0" smtClean="0"/>
              <a:t>Support for particular technologies. More detail in the relevant </a:t>
            </a:r>
            <a:endParaRPr lang="en-GB" sz="2000" dirty="0" smtClean="0"/>
          </a:p>
          <a:p>
            <a:pPr>
              <a:buNone/>
            </a:pPr>
            <a:r>
              <a:rPr lang="en-GB" sz="2000" dirty="0" smtClean="0"/>
              <a:t>sessions</a:t>
            </a:r>
            <a:endParaRPr lang="en-GB" sz="2000" dirty="0" smtClean="0"/>
          </a:p>
          <a:p>
            <a:pPr>
              <a:buNone/>
            </a:pPr>
            <a:endParaRPr lang="en-GB" dirty="0" smtClean="0"/>
          </a:p>
          <a:p>
            <a:pPr>
              <a:buNone/>
            </a:pPr>
            <a:r>
              <a:rPr lang="en-GB" sz="2000" b="1" dirty="0" smtClean="0"/>
              <a:t>Transport:</a:t>
            </a:r>
            <a:r>
              <a:rPr lang="en-GB" sz="2000" dirty="0" smtClean="0"/>
              <a:t> Energy Savings Trust / </a:t>
            </a:r>
            <a:r>
              <a:rPr lang="en-GB" sz="2000" dirty="0" err="1" smtClean="0"/>
              <a:t>Chargepoint</a:t>
            </a:r>
            <a:r>
              <a:rPr lang="en-GB" sz="2000" dirty="0" smtClean="0"/>
              <a:t> Scotland </a:t>
            </a:r>
          </a:p>
          <a:p>
            <a:pPr lvl="1">
              <a:buFont typeface="Courier New" panose="02070309020205020404" pitchFamily="49" charset="0"/>
              <a:buChar char="o"/>
            </a:pPr>
            <a:r>
              <a:rPr lang="en-GB" sz="1800" dirty="0" smtClean="0"/>
              <a:t>Grants for electric vehicles and support for car clubs</a:t>
            </a:r>
          </a:p>
          <a:p>
            <a:pPr>
              <a:buNone/>
            </a:pPr>
            <a:endParaRPr lang="en-GB" dirty="0" smtClean="0"/>
          </a:p>
          <a:p>
            <a:pPr>
              <a:buNone/>
            </a:pPr>
            <a:r>
              <a:rPr lang="en-GB" sz="2000" b="1" dirty="0" smtClean="0"/>
              <a:t>Low Carbon Heat: </a:t>
            </a:r>
            <a:r>
              <a:rPr lang="en-GB" sz="2000" dirty="0" smtClean="0"/>
              <a:t>District heating loan fund</a:t>
            </a:r>
          </a:p>
          <a:p>
            <a:pPr lvl="1">
              <a:buFont typeface="Courier New" panose="02070309020205020404" pitchFamily="49" charset="0"/>
              <a:buChar char="o"/>
            </a:pPr>
            <a:r>
              <a:rPr lang="en-GB" sz="1800" dirty="0" smtClean="0"/>
              <a:t>Loans to help Councils and Housing associations build heat networks</a:t>
            </a:r>
          </a:p>
          <a:p>
            <a:endParaRPr lang="en-GB" dirty="0" smtClean="0"/>
          </a:p>
        </p:txBody>
      </p:sp>
    </p:spTree>
    <p:extLst>
      <p:ext uri="{BB962C8B-B14F-4D97-AF65-F5344CB8AC3E}">
        <p14:creationId xmlns:p14="http://schemas.microsoft.com/office/powerpoint/2010/main" val="16704195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288" y="778114"/>
            <a:ext cx="10571998" cy="970450"/>
          </a:xfrm>
        </p:spPr>
        <p:txBody>
          <a:bodyPr/>
          <a:lstStyle/>
          <a:p>
            <a:r>
              <a:rPr lang="en-GB" dirty="0" smtClean="0"/>
              <a:t>Social Impact &amp; Fuel Poverty Funds</a:t>
            </a:r>
            <a:endParaRPr lang="en-GB" dirty="0"/>
          </a:p>
        </p:txBody>
      </p:sp>
      <p:sp>
        <p:nvSpPr>
          <p:cNvPr id="3" name="Content Placeholder 2"/>
          <p:cNvSpPr>
            <a:spLocks noGrp="1"/>
          </p:cNvSpPr>
          <p:nvPr>
            <p:ph type="body" idx="1"/>
          </p:nvPr>
        </p:nvSpPr>
        <p:spPr>
          <a:xfrm>
            <a:off x="801288" y="2474835"/>
            <a:ext cx="10554574" cy="3636511"/>
          </a:xfrm>
        </p:spPr>
        <p:txBody>
          <a:bodyPr>
            <a:normAutofit/>
          </a:bodyPr>
          <a:lstStyle/>
          <a:p>
            <a:pPr>
              <a:buNone/>
            </a:pPr>
            <a:r>
              <a:rPr lang="en-GB" sz="2000" dirty="0" smtClean="0"/>
              <a:t>Primary aim of reducing energy bills, empowering and supporting vulnerable </a:t>
            </a:r>
            <a:endParaRPr lang="en-GB" sz="2000" dirty="0" smtClean="0"/>
          </a:p>
          <a:p>
            <a:pPr>
              <a:buNone/>
            </a:pPr>
            <a:r>
              <a:rPr lang="en-GB" sz="2000" dirty="0" smtClean="0"/>
              <a:t>customers</a:t>
            </a:r>
            <a:r>
              <a:rPr lang="en-GB" sz="2000" dirty="0" smtClean="0"/>
              <a:t>. </a:t>
            </a:r>
            <a:r>
              <a:rPr lang="en-GB" sz="2000" dirty="0" smtClean="0"/>
              <a:t>Support </a:t>
            </a:r>
            <a:r>
              <a:rPr lang="en-GB" sz="2000" dirty="0" smtClean="0"/>
              <a:t>for community energy where demonstrable benefit to </a:t>
            </a:r>
            <a:endParaRPr lang="en-GB" sz="2000" dirty="0" smtClean="0"/>
          </a:p>
          <a:p>
            <a:pPr>
              <a:buNone/>
            </a:pPr>
            <a:r>
              <a:rPr lang="en-GB" sz="2000" dirty="0" smtClean="0"/>
              <a:t>vulnerable households</a:t>
            </a:r>
            <a:endParaRPr lang="en-GB" sz="2000" dirty="0" smtClean="0"/>
          </a:p>
          <a:p>
            <a:pPr>
              <a:buNone/>
            </a:pPr>
            <a:endParaRPr lang="en-GB" dirty="0" smtClean="0"/>
          </a:p>
          <a:p>
            <a:pPr>
              <a:buFont typeface="Courier New" panose="02070309020205020404" pitchFamily="49" charset="0"/>
              <a:buChar char="o"/>
            </a:pPr>
            <a:r>
              <a:rPr lang="en-GB" sz="2000" dirty="0" smtClean="0"/>
              <a:t>Green Economy Fund</a:t>
            </a:r>
          </a:p>
          <a:p>
            <a:pPr>
              <a:buFont typeface="Courier New" panose="02070309020205020404" pitchFamily="49" charset="0"/>
              <a:buChar char="o"/>
            </a:pPr>
            <a:r>
              <a:rPr lang="en-GB" sz="2000" dirty="0" smtClean="0"/>
              <a:t>Robertson Trust</a:t>
            </a:r>
          </a:p>
          <a:p>
            <a:pPr>
              <a:buFont typeface="Courier New" panose="02070309020205020404" pitchFamily="49" charset="0"/>
              <a:buChar char="o"/>
            </a:pPr>
            <a:r>
              <a:rPr lang="en-GB" sz="2000" dirty="0" smtClean="0"/>
              <a:t>Climate Challenge Fund</a:t>
            </a:r>
          </a:p>
          <a:p>
            <a:pPr>
              <a:buFont typeface="Courier New" panose="02070309020205020404" pitchFamily="49" charset="0"/>
              <a:buChar char="o"/>
            </a:pPr>
            <a:r>
              <a:rPr lang="en-GB" sz="2000" dirty="0" smtClean="0"/>
              <a:t>Energy Redress</a:t>
            </a:r>
          </a:p>
          <a:p>
            <a:pPr>
              <a:buFont typeface="Courier New" panose="02070309020205020404" pitchFamily="49" charset="0"/>
              <a:buChar char="o"/>
            </a:pPr>
            <a:r>
              <a:rPr lang="en-GB" sz="2000" dirty="0" smtClean="0"/>
              <a:t>Lottery – Community Assets Fund (2019 fund just closed)</a:t>
            </a:r>
          </a:p>
        </p:txBody>
      </p:sp>
    </p:spTree>
    <p:extLst>
      <p:ext uri="{BB962C8B-B14F-4D97-AF65-F5344CB8AC3E}">
        <p14:creationId xmlns:p14="http://schemas.microsoft.com/office/powerpoint/2010/main" val="2472411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Financing Options"/>
          <p:cNvSpPr txBox="1">
            <a:spLocks noGrp="1"/>
          </p:cNvSpPr>
          <p:nvPr>
            <p:ph type="title"/>
          </p:nvPr>
        </p:nvSpPr>
        <p:spPr>
          <a:xfrm>
            <a:off x="801288" y="769405"/>
            <a:ext cx="10571998" cy="970450"/>
          </a:xfrm>
          <a:prstGeom prst="rect">
            <a:avLst/>
          </a:prstGeom>
        </p:spPr>
        <p:txBody>
          <a:bodyPr/>
          <a:lstStyle/>
          <a:p>
            <a:r>
              <a:rPr dirty="0"/>
              <a:t>Financing Options</a:t>
            </a:r>
          </a:p>
        </p:txBody>
      </p:sp>
      <p:sp>
        <p:nvSpPr>
          <p:cNvPr id="242" name="Where to get non-grant money"/>
          <p:cNvSpPr txBox="1">
            <a:spLocks noGrp="1"/>
          </p:cNvSpPr>
          <p:nvPr>
            <p:ph type="body" idx="1"/>
          </p:nvPr>
        </p:nvSpPr>
        <p:spPr>
          <a:prstGeom prst="rect">
            <a:avLst/>
          </a:prstGeom>
        </p:spPr>
        <p:txBody>
          <a:bodyPr>
            <a:normAutofit/>
          </a:bodyPr>
          <a:lstStyle/>
          <a:p>
            <a:pPr>
              <a:buFont typeface="Courier New" panose="02070309020205020404" pitchFamily="49" charset="0"/>
              <a:buChar char="o"/>
            </a:pPr>
            <a:r>
              <a:rPr sz="2400" dirty="0"/>
              <a:t>Where to get non-grant money</a:t>
            </a:r>
          </a:p>
        </p:txBody>
      </p:sp>
    </p:spTree>
    <p:extLst>
      <p:ext uri="{BB962C8B-B14F-4D97-AF65-F5344CB8AC3E}">
        <p14:creationId xmlns:p14="http://schemas.microsoft.com/office/powerpoint/2010/main" val="3367289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operatives and Community Benefit Societies"/>
          <p:cNvSpPr txBox="1">
            <a:spLocks noGrp="1"/>
          </p:cNvSpPr>
          <p:nvPr>
            <p:ph type="title"/>
          </p:nvPr>
        </p:nvSpPr>
        <p:spPr>
          <a:xfrm>
            <a:off x="801288" y="786822"/>
            <a:ext cx="10571998" cy="970450"/>
          </a:xfrm>
          <a:prstGeom prst="rect">
            <a:avLst/>
          </a:prstGeom>
        </p:spPr>
        <p:txBody>
          <a:bodyPr/>
          <a:lstStyle>
            <a:lvl1pPr defTabSz="813816">
              <a:defRPr sz="7119"/>
            </a:lvl1pPr>
          </a:lstStyle>
          <a:p>
            <a:r>
              <a:rPr sz="3600" dirty="0"/>
              <a:t>Co-operatives and Community Benefit Societies</a:t>
            </a:r>
          </a:p>
        </p:txBody>
      </p:sp>
      <p:sp>
        <p:nvSpPr>
          <p:cNvPr id="245" name="Toby Sandison—Community Shares Scotland"/>
          <p:cNvSpPr txBox="1">
            <a:spLocks noGrp="1"/>
          </p:cNvSpPr>
          <p:nvPr>
            <p:ph type="body" idx="1"/>
          </p:nvPr>
        </p:nvSpPr>
        <p:spPr>
          <a:prstGeom prst="rect">
            <a:avLst/>
          </a:prstGeom>
        </p:spPr>
        <p:txBody>
          <a:bodyPr>
            <a:normAutofit/>
          </a:bodyPr>
          <a:lstStyle>
            <a:lvl1pPr marL="685799" indent="-685799"/>
          </a:lstStyle>
          <a:p>
            <a:pPr>
              <a:buFont typeface="Courier New" panose="02070309020205020404" pitchFamily="49" charset="0"/>
              <a:buChar char="o"/>
            </a:pPr>
            <a:r>
              <a:rPr sz="3200" dirty="0" smtClean="0"/>
              <a:t>Community </a:t>
            </a:r>
            <a:r>
              <a:rPr sz="3200" dirty="0"/>
              <a:t>Shares Scotland</a:t>
            </a:r>
          </a:p>
        </p:txBody>
      </p:sp>
    </p:spTree>
    <p:extLst>
      <p:ext uri="{BB962C8B-B14F-4D97-AF65-F5344CB8AC3E}">
        <p14:creationId xmlns:p14="http://schemas.microsoft.com/office/powerpoint/2010/main" val="1224766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349" y="743487"/>
            <a:ext cx="10571998" cy="970450"/>
          </a:xfrm>
        </p:spPr>
        <p:txBody>
          <a:bodyPr/>
          <a:lstStyle/>
          <a:p>
            <a:r>
              <a:rPr lang="en-GB" dirty="0"/>
              <a:t>Local energy plans - local energy systems</a:t>
            </a:r>
          </a:p>
        </p:txBody>
      </p:sp>
      <p:pic>
        <p:nvPicPr>
          <p:cNvPr id="4" name="Picture 4" descr="A picture containing vector graphics&#10;&#10;Description generated with high confidence">
            <a:extLst>
              <a:ext uri="{FF2B5EF4-FFF2-40B4-BE49-F238E27FC236}">
                <a16:creationId xmlns:a16="http://schemas.microsoft.com/office/drawing/2014/main" id="{37F9B6A2-0C71-4F76-91A3-A35198513874}"/>
              </a:ext>
            </a:extLst>
          </p:cNvPr>
          <p:cNvPicPr>
            <a:picLocks noGrp="1" noChangeAspect="1"/>
          </p:cNvPicPr>
          <p:nvPr>
            <p:ph idx="4294967295"/>
          </p:nvPr>
        </p:nvPicPr>
        <p:blipFill>
          <a:blip r:embed="rId2" cstate="print"/>
          <a:stretch>
            <a:fillRect/>
          </a:stretch>
        </p:blipFill>
        <p:spPr>
          <a:xfrm>
            <a:off x="2860158" y="2247273"/>
            <a:ext cx="7121525" cy="4375150"/>
          </a:xfrm>
          <a:prstGeom prst="rect">
            <a:avLst/>
          </a:prstGeom>
        </p:spPr>
      </p:pic>
    </p:spTree>
    <p:extLst>
      <p:ext uri="{BB962C8B-B14F-4D97-AF65-F5344CB8AC3E}">
        <p14:creationId xmlns:p14="http://schemas.microsoft.com/office/powerpoint/2010/main" val="8030901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15EF33A2-6093-46FB-B82D-5A43AFE54937}"/>
              </a:ext>
            </a:extLst>
          </p:cNvPr>
          <p:cNvPicPr>
            <a:picLocks noChangeAspect="1"/>
          </p:cNvPicPr>
          <p:nvPr/>
        </p:nvPicPr>
        <p:blipFill rotWithShape="1">
          <a:blip r:embed="rId2" cstate="print"/>
          <a:srcRect/>
          <a:stretch/>
        </p:blipFill>
        <p:spPr>
          <a:xfrm>
            <a:off x="20" y="10"/>
            <a:ext cx="12191980" cy="6857990"/>
          </a:xfrm>
          <a:prstGeom prst="rect">
            <a:avLst/>
          </a:prstGeom>
        </p:spPr>
      </p:pic>
    </p:spTree>
    <p:extLst>
      <p:ext uri="{BB962C8B-B14F-4D97-AF65-F5344CB8AC3E}">
        <p14:creationId xmlns:p14="http://schemas.microsoft.com/office/powerpoint/2010/main" val="13195609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320790F5-80D1-4E53-A855-530577A0B11C}"/>
              </a:ext>
            </a:extLst>
          </p:cNvPr>
          <p:cNvPicPr>
            <a:picLocks noChangeAspect="1"/>
          </p:cNvPicPr>
          <p:nvPr/>
        </p:nvPicPr>
        <p:blipFill rotWithShape="1">
          <a:blip r:embed="rId2" cstate="print"/>
          <a:srcRect/>
          <a:stretch/>
        </p:blipFill>
        <p:spPr>
          <a:xfrm>
            <a:off x="20" y="10"/>
            <a:ext cx="12191980" cy="6857990"/>
          </a:xfrm>
          <a:prstGeom prst="rect">
            <a:avLst/>
          </a:prstGeom>
        </p:spPr>
      </p:pic>
    </p:spTree>
    <p:extLst>
      <p:ext uri="{BB962C8B-B14F-4D97-AF65-F5344CB8AC3E}">
        <p14:creationId xmlns:p14="http://schemas.microsoft.com/office/powerpoint/2010/main" val="33590347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7F60240E-C7B5-4A0F-9859-854D5CBBDEEB}"/>
              </a:ext>
            </a:extLst>
          </p:cNvPr>
          <p:cNvPicPr>
            <a:picLocks noChangeAspect="1"/>
          </p:cNvPicPr>
          <p:nvPr/>
        </p:nvPicPr>
        <p:blipFill rotWithShape="1">
          <a:blip r:embed="rId2" cstate="print"/>
          <a:srcRect/>
          <a:stretch/>
        </p:blipFill>
        <p:spPr>
          <a:xfrm>
            <a:off x="20" y="10"/>
            <a:ext cx="12191980" cy="6857990"/>
          </a:xfrm>
          <a:prstGeom prst="rect">
            <a:avLst/>
          </a:prstGeom>
        </p:spPr>
      </p:pic>
    </p:spTree>
    <p:extLst>
      <p:ext uri="{BB962C8B-B14F-4D97-AF65-F5344CB8AC3E}">
        <p14:creationId xmlns:p14="http://schemas.microsoft.com/office/powerpoint/2010/main" val="28879522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 screen with text&#10;&#10;Description generated with very high confidence">
            <a:extLst>
              <a:ext uri="{FF2B5EF4-FFF2-40B4-BE49-F238E27FC236}">
                <a16:creationId xmlns:a16="http://schemas.microsoft.com/office/drawing/2014/main" id="{9F06F041-DAA3-4D33-B4E2-CE23AF04CCC9}"/>
              </a:ext>
            </a:extLst>
          </p:cNvPr>
          <p:cNvPicPr>
            <a:picLocks noChangeAspect="1"/>
          </p:cNvPicPr>
          <p:nvPr/>
        </p:nvPicPr>
        <p:blipFill rotWithShape="1">
          <a:blip r:embed="rId2" cstate="print"/>
          <a:srcRect/>
          <a:stretch/>
        </p:blipFill>
        <p:spPr>
          <a:xfrm>
            <a:off x="20" y="10"/>
            <a:ext cx="12191980" cy="6857990"/>
          </a:xfrm>
          <a:prstGeom prst="rect">
            <a:avLst/>
          </a:prstGeom>
        </p:spPr>
      </p:pic>
    </p:spTree>
    <p:extLst>
      <p:ext uri="{BB962C8B-B14F-4D97-AF65-F5344CB8AC3E}">
        <p14:creationId xmlns:p14="http://schemas.microsoft.com/office/powerpoint/2010/main" val="34006725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other posibilities"/>
          <p:cNvSpPr txBox="1">
            <a:spLocks noGrp="1"/>
          </p:cNvSpPr>
          <p:nvPr>
            <p:ph type="title"/>
          </p:nvPr>
        </p:nvSpPr>
        <p:spPr>
          <a:xfrm>
            <a:off x="801288" y="725862"/>
            <a:ext cx="10571998" cy="970450"/>
          </a:xfrm>
          <a:prstGeom prst="rect">
            <a:avLst/>
          </a:prstGeom>
        </p:spPr>
        <p:txBody>
          <a:bodyPr/>
          <a:lstStyle/>
          <a:p>
            <a:pPr lvl="1"/>
            <a:r>
              <a:rPr lang="en-GB" sz="3600" b="1" dirty="0">
                <a:solidFill>
                  <a:schemeClr val="bg1"/>
                </a:solidFill>
                <a:latin typeface="Century Gothic" panose="020B0502020202020204" pitchFamily="34" charset="0"/>
              </a:rPr>
              <a:t>O</a:t>
            </a:r>
            <a:r>
              <a:rPr sz="3600" b="1" dirty="0" err="1">
                <a:solidFill>
                  <a:schemeClr val="bg1"/>
                </a:solidFill>
                <a:latin typeface="Century Gothic" panose="020B0502020202020204" pitchFamily="34" charset="0"/>
              </a:rPr>
              <a:t>ther</a:t>
            </a:r>
            <a:r>
              <a:rPr sz="3600" b="1" dirty="0">
                <a:solidFill>
                  <a:schemeClr val="bg1"/>
                </a:solidFill>
                <a:latin typeface="Century Gothic" panose="020B0502020202020204" pitchFamily="34" charset="0"/>
              </a:rPr>
              <a:t> </a:t>
            </a:r>
            <a:r>
              <a:rPr lang="en-GB" sz="3600" b="1" dirty="0">
                <a:solidFill>
                  <a:schemeClr val="bg1"/>
                </a:solidFill>
                <a:latin typeface="Century Gothic" panose="020B0502020202020204" pitchFamily="34" charset="0"/>
              </a:rPr>
              <a:t>p</a:t>
            </a:r>
            <a:r>
              <a:rPr sz="3600" b="1" dirty="0" err="1">
                <a:solidFill>
                  <a:schemeClr val="bg1"/>
                </a:solidFill>
                <a:latin typeface="Century Gothic" panose="020B0502020202020204" pitchFamily="34" charset="0"/>
              </a:rPr>
              <a:t>os</a:t>
            </a:r>
            <a:r>
              <a:rPr lang="en-GB" sz="3600" b="1" dirty="0">
                <a:solidFill>
                  <a:schemeClr val="bg1"/>
                </a:solidFill>
                <a:latin typeface="Century Gothic" panose="020B0502020202020204" pitchFamily="34" charset="0"/>
              </a:rPr>
              <a:t>s</a:t>
            </a:r>
            <a:r>
              <a:rPr sz="3600" b="1" dirty="0" err="1">
                <a:solidFill>
                  <a:schemeClr val="bg1"/>
                </a:solidFill>
                <a:latin typeface="Century Gothic" panose="020B0502020202020204" pitchFamily="34" charset="0"/>
              </a:rPr>
              <a:t>ibilities</a:t>
            </a:r>
            <a:endParaRPr sz="3600" b="1" dirty="0">
              <a:solidFill>
                <a:schemeClr val="bg1"/>
              </a:solidFill>
              <a:latin typeface="Century Gothic" panose="020B0502020202020204" pitchFamily="34" charset="0"/>
            </a:endParaRPr>
          </a:p>
        </p:txBody>
      </p:sp>
      <p:sp>
        <p:nvSpPr>
          <p:cNvPr id="250" name="Ethex…"/>
          <p:cNvSpPr txBox="1">
            <a:spLocks noGrp="1"/>
          </p:cNvSpPr>
          <p:nvPr>
            <p:ph type="body" idx="1"/>
          </p:nvPr>
        </p:nvSpPr>
        <p:spPr>
          <a:xfrm>
            <a:off x="810000" y="2448709"/>
            <a:ext cx="10554574" cy="3636511"/>
          </a:xfrm>
          <a:prstGeom prst="rect">
            <a:avLst/>
          </a:prstGeom>
        </p:spPr>
        <p:txBody>
          <a:bodyPr>
            <a:noAutofit/>
          </a:bodyPr>
          <a:lstStyle/>
          <a:p>
            <a:pPr marL="522263" indent="-522263" defTabSz="452628">
              <a:buNone/>
              <a:defRPr sz="7919"/>
            </a:pPr>
            <a:r>
              <a:rPr lang="en-GB" sz="2000" b="1" dirty="0" smtClean="0"/>
              <a:t>Share offer platforms</a:t>
            </a:r>
          </a:p>
          <a:p>
            <a:pPr marL="522263" indent="-522263" defTabSz="452628">
              <a:buFont typeface="Courier New" panose="02070309020205020404" pitchFamily="49" charset="0"/>
              <a:buChar char="o"/>
              <a:defRPr sz="7919"/>
            </a:pPr>
            <a:r>
              <a:rPr lang="en-GB" sz="2000" dirty="0" err="1" smtClean="0"/>
              <a:t>Ethex</a:t>
            </a:r>
            <a:endParaRPr lang="en-GB" sz="2000" dirty="0" smtClean="0"/>
          </a:p>
          <a:p>
            <a:pPr marL="522263" indent="-522263" defTabSz="452628">
              <a:buFont typeface="Courier New" panose="02070309020205020404" pitchFamily="49" charset="0"/>
              <a:buChar char="o"/>
              <a:defRPr sz="7919"/>
            </a:pPr>
            <a:r>
              <a:rPr sz="2000" dirty="0" smtClean="0"/>
              <a:t>Abundance investments</a:t>
            </a:r>
            <a:endParaRPr lang="en-GB" sz="2000" dirty="0" smtClean="0"/>
          </a:p>
          <a:p>
            <a:pPr marL="522263" indent="-522263" defTabSz="452628">
              <a:buFont typeface="Courier New" panose="02070309020205020404" pitchFamily="49" charset="0"/>
              <a:buChar char="o"/>
              <a:defRPr sz="7919"/>
            </a:pPr>
            <a:endParaRPr lang="en-GB" sz="900" dirty="0" smtClean="0"/>
          </a:p>
          <a:p>
            <a:pPr marL="0" indent="0" defTabSz="452628">
              <a:buNone/>
              <a:defRPr sz="7919"/>
            </a:pPr>
            <a:r>
              <a:rPr lang="en-GB" sz="2000" b="1" dirty="0" smtClean="0"/>
              <a:t>Climate / Social Investors</a:t>
            </a:r>
            <a:endParaRPr sz="2000" b="1" dirty="0"/>
          </a:p>
          <a:p>
            <a:pPr marL="522263" indent="-522263" defTabSz="452628">
              <a:buFont typeface="Courier New" panose="02070309020205020404" pitchFamily="49" charset="0"/>
              <a:buChar char="o"/>
              <a:defRPr sz="7919"/>
            </a:pPr>
            <a:r>
              <a:rPr sz="2000" dirty="0"/>
              <a:t>Energy Investment Fund</a:t>
            </a:r>
          </a:p>
          <a:p>
            <a:pPr marL="522263" indent="-522263" defTabSz="452628">
              <a:buFont typeface="Courier New" panose="02070309020205020404" pitchFamily="49" charset="0"/>
              <a:buChar char="o"/>
              <a:defRPr sz="7919"/>
            </a:pPr>
            <a:r>
              <a:rPr sz="2000" dirty="0"/>
              <a:t>Social Investment </a:t>
            </a:r>
            <a:r>
              <a:rPr sz="2000" dirty="0" smtClean="0"/>
              <a:t>Scotland</a:t>
            </a:r>
            <a:endParaRPr lang="en-GB" sz="2000" dirty="0" smtClean="0"/>
          </a:p>
          <a:p>
            <a:pPr marL="522263" indent="-522263" defTabSz="452628">
              <a:buFont typeface="Courier New" panose="02070309020205020404" pitchFamily="49" charset="0"/>
              <a:buChar char="o"/>
              <a:defRPr sz="7919"/>
            </a:pPr>
            <a:r>
              <a:rPr lang="en-GB" sz="2000" dirty="0" smtClean="0"/>
              <a:t>Impact Investing Institute</a:t>
            </a:r>
          </a:p>
          <a:p>
            <a:pPr marL="522263" indent="-522263" defTabSz="452628">
              <a:buFont typeface="Courier New" panose="02070309020205020404" pitchFamily="49" charset="0"/>
              <a:buChar char="o"/>
              <a:defRPr sz="7919"/>
            </a:pPr>
            <a:endParaRPr lang="en-GB" sz="900" dirty="0" smtClean="0"/>
          </a:p>
          <a:p>
            <a:pPr marL="0" indent="0" defTabSz="452628">
              <a:buNone/>
              <a:defRPr sz="7919"/>
            </a:pPr>
            <a:r>
              <a:rPr lang="en-GB" sz="2000" b="1" dirty="0" smtClean="0"/>
              <a:t>Investment incentives</a:t>
            </a:r>
            <a:endParaRPr sz="2000" b="1" dirty="0"/>
          </a:p>
          <a:p>
            <a:pPr marL="522263" indent="-522263" defTabSz="452628">
              <a:buFont typeface="Courier New" panose="02070309020205020404" pitchFamily="49" charset="0"/>
              <a:buChar char="o"/>
              <a:defRPr sz="7919"/>
            </a:pPr>
            <a:r>
              <a:rPr lang="en-GB" sz="2000" dirty="0"/>
              <a:t>T</a:t>
            </a:r>
            <a:r>
              <a:rPr sz="2000" dirty="0"/>
              <a:t>ax relief schemes—SITR, CITR, EIS, </a:t>
            </a:r>
            <a:r>
              <a:rPr sz="2000" dirty="0" smtClean="0"/>
              <a:t>SEIS</a:t>
            </a:r>
            <a:endParaRPr sz="2000" dirty="0"/>
          </a:p>
        </p:txBody>
      </p:sp>
    </p:spTree>
    <p:extLst>
      <p:ext uri="{BB962C8B-B14F-4D97-AF65-F5344CB8AC3E}">
        <p14:creationId xmlns:p14="http://schemas.microsoft.com/office/powerpoint/2010/main" val="113468958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50">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250">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250">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25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5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250">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250">
                                            <p:txEl>
                                              <p:pRg st="7" end="7"/>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iterate>
                                    <p:tmAbs val="0"/>
                                  </p:iterate>
                                  <p:childTnLst>
                                    <p:set>
                                      <p:cBhvr>
                                        <p:cTn id="35" fill="hold"/>
                                        <p:tgtEl>
                                          <p:spTgt spid="250">
                                            <p:txEl>
                                              <p:pRg st="9" end="9"/>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iterate>
                                    <p:tmAbs val="0"/>
                                  </p:iterate>
                                  <p:childTnLst>
                                    <p:set>
                                      <p:cBhvr>
                                        <p:cTn id="39" fill="hold"/>
                                        <p:tgtEl>
                                          <p:spTgt spid="25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build="p" bldLvl="5"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FF552-40E4-4B71-B238-EC797B8DBC57}"/>
              </a:ext>
            </a:extLst>
          </p:cNvPr>
          <p:cNvSpPr>
            <a:spLocks noGrp="1"/>
          </p:cNvSpPr>
          <p:nvPr>
            <p:ph type="title"/>
          </p:nvPr>
        </p:nvSpPr>
        <p:spPr>
          <a:xfrm>
            <a:off x="818708" y="743279"/>
            <a:ext cx="10571998" cy="970450"/>
          </a:xfrm>
        </p:spPr>
        <p:txBody>
          <a:bodyPr/>
          <a:lstStyle/>
          <a:p>
            <a:r>
              <a:rPr lang="en-US" dirty="0">
                <a:latin typeface="Century Gothic" panose="020B0502020202020204" pitchFamily="34" charset="0"/>
              </a:rPr>
              <a:t>Impact Investing Institute</a:t>
            </a:r>
            <a:r>
              <a:rPr lang="en-US" b="0" dirty="0">
                <a:latin typeface="Arial Rounded MT Bold"/>
              </a:rPr>
              <a:t> </a:t>
            </a:r>
            <a:endParaRPr lang="en-US" dirty="0"/>
          </a:p>
        </p:txBody>
      </p:sp>
      <p:pic>
        <p:nvPicPr>
          <p:cNvPr id="8" name="Picture 8" descr="A screenshot of a cell phone&#10;&#10;Description generated with very high confidence">
            <a:extLst>
              <a:ext uri="{FF2B5EF4-FFF2-40B4-BE49-F238E27FC236}">
                <a16:creationId xmlns:a16="http://schemas.microsoft.com/office/drawing/2014/main" id="{AA5DE6A0-5EA0-4477-83A3-74EA32AE7B69}"/>
              </a:ext>
            </a:extLst>
          </p:cNvPr>
          <p:cNvPicPr>
            <a:picLocks noGrp="1" noChangeAspect="1"/>
          </p:cNvPicPr>
          <p:nvPr>
            <p:ph idx="4294967295"/>
          </p:nvPr>
        </p:nvPicPr>
        <p:blipFill>
          <a:blip r:embed="rId2" cstate="print"/>
          <a:stretch>
            <a:fillRect/>
          </a:stretch>
        </p:blipFill>
        <p:spPr>
          <a:xfrm>
            <a:off x="1297576" y="1881051"/>
            <a:ext cx="9137381" cy="4976949"/>
          </a:xfrm>
          <a:prstGeom prst="rect">
            <a:avLst/>
          </a:prstGeom>
        </p:spPr>
      </p:pic>
    </p:spTree>
    <p:extLst>
      <p:ext uri="{BB962C8B-B14F-4D97-AF65-F5344CB8AC3E}">
        <p14:creationId xmlns:p14="http://schemas.microsoft.com/office/powerpoint/2010/main" val="2663341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grpSp>
        <p:nvGrpSpPr>
          <p:cNvPr id="609" name="Google Shape;609;p50"/>
          <p:cNvGrpSpPr/>
          <p:nvPr/>
        </p:nvGrpSpPr>
        <p:grpSpPr>
          <a:xfrm>
            <a:off x="382031" y="1254482"/>
            <a:ext cx="11423580" cy="3041537"/>
            <a:chOff x="3209" y="1660036"/>
            <a:chExt cx="11423580" cy="3041537"/>
          </a:xfrm>
        </p:grpSpPr>
        <p:sp>
          <p:nvSpPr>
            <p:cNvPr id="610" name="Google Shape;610;p50"/>
            <p:cNvSpPr/>
            <p:nvPr/>
          </p:nvSpPr>
          <p:spPr>
            <a:xfrm>
              <a:off x="3209" y="1660036"/>
              <a:ext cx="1705012" cy="651328"/>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0"/>
            <p:cNvSpPr txBox="1"/>
            <p:nvPr/>
          </p:nvSpPr>
          <p:spPr>
            <a:xfrm>
              <a:off x="3209" y="1660036"/>
              <a:ext cx="1705012" cy="651328"/>
            </a:xfrm>
            <a:prstGeom prst="rect">
              <a:avLst/>
            </a:prstGeom>
            <a:noFill/>
            <a:ln>
              <a:noFill/>
            </a:ln>
          </p:spPr>
          <p:txBody>
            <a:bodyPr spcFirstLastPara="1" wrap="square" lIns="128000" tIns="73150" rIns="128000" bIns="73150" anchor="ctr" anchorCtr="0">
              <a:noAutofit/>
            </a:bodyPr>
            <a:lstStyle/>
            <a:p>
              <a:pPr marL="0" marR="0" lvl="0" indent="0" algn="ctr" rtl="0">
                <a:lnSpc>
                  <a:spcPct val="90000"/>
                </a:lnSpc>
                <a:spcBef>
                  <a:spcPts val="0"/>
                </a:spcBef>
                <a:spcAft>
                  <a:spcPts val="0"/>
                </a:spcAft>
                <a:buNone/>
              </a:pPr>
              <a:r>
                <a:rPr lang="en-GB" sz="1800">
                  <a:solidFill>
                    <a:schemeClr val="lt1"/>
                  </a:solidFill>
                  <a:latin typeface="Calibri"/>
                  <a:ea typeface="Calibri"/>
                  <a:cs typeface="Calibri"/>
                  <a:sym typeface="Calibri"/>
                </a:rPr>
                <a:t>Community energy futures</a:t>
              </a:r>
              <a:endParaRPr sz="1800">
                <a:solidFill>
                  <a:schemeClr val="lt1"/>
                </a:solidFill>
                <a:latin typeface="Calibri"/>
                <a:ea typeface="Calibri"/>
                <a:cs typeface="Calibri"/>
                <a:sym typeface="Calibri"/>
              </a:endParaRPr>
            </a:p>
          </p:txBody>
        </p:sp>
        <p:sp>
          <p:nvSpPr>
            <p:cNvPr id="612" name="Google Shape;612;p50"/>
            <p:cNvSpPr/>
            <p:nvPr/>
          </p:nvSpPr>
          <p:spPr>
            <a:xfrm>
              <a:off x="3209" y="2311365"/>
              <a:ext cx="1705012" cy="2390208"/>
            </a:xfrm>
            <a:prstGeom prst="rect">
              <a:avLst/>
            </a:prstGeom>
            <a:solidFill>
              <a:srgbClr val="CCD3EA">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0"/>
            <p:cNvSpPr txBox="1"/>
            <p:nvPr/>
          </p:nvSpPr>
          <p:spPr>
            <a:xfrm>
              <a:off x="3209" y="2311365"/>
              <a:ext cx="1705012" cy="2390208"/>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Introduction to the course</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One-to-one support</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Our changing energy system</a:t>
              </a:r>
              <a:endParaRPr sz="1800" b="0" i="0" u="none" strike="noStrike" cap="none">
                <a:solidFill>
                  <a:schemeClr val="dk1"/>
                </a:solidFill>
                <a:latin typeface="Calibri"/>
                <a:ea typeface="Calibri"/>
                <a:cs typeface="Calibri"/>
                <a:sym typeface="Calibri"/>
              </a:endParaRPr>
            </a:p>
          </p:txBody>
        </p:sp>
        <p:sp>
          <p:nvSpPr>
            <p:cNvPr id="614" name="Google Shape;614;p50"/>
            <p:cNvSpPr/>
            <p:nvPr/>
          </p:nvSpPr>
          <p:spPr>
            <a:xfrm>
              <a:off x="1946922" y="1660036"/>
              <a:ext cx="1705012" cy="651328"/>
            </a:xfrm>
            <a:prstGeom prst="rect">
              <a:avLst/>
            </a:prstGeom>
            <a:solidFill>
              <a:srgbClr val="43A2BE"/>
            </a:solidFill>
            <a:ln w="12700" cap="flat" cmpd="sng">
              <a:solidFill>
                <a:srgbClr val="43A2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0"/>
            <p:cNvSpPr txBox="1"/>
            <p:nvPr/>
          </p:nvSpPr>
          <p:spPr>
            <a:xfrm>
              <a:off x="1946922" y="1660036"/>
              <a:ext cx="1705012" cy="651328"/>
            </a:xfrm>
            <a:prstGeom prst="rect">
              <a:avLst/>
            </a:prstGeom>
            <a:noFill/>
            <a:ln>
              <a:noFill/>
            </a:ln>
          </p:spPr>
          <p:txBody>
            <a:bodyPr spcFirstLastPara="1" wrap="square" lIns="128000" tIns="73150" rIns="128000" bIns="73150" anchor="ctr" anchorCtr="0">
              <a:noAutofit/>
            </a:bodyPr>
            <a:lstStyle/>
            <a:p>
              <a:pPr marL="0" marR="0" lvl="0" indent="0" algn="ctr" rtl="0">
                <a:lnSpc>
                  <a:spcPct val="90000"/>
                </a:lnSpc>
                <a:spcBef>
                  <a:spcPts val="0"/>
                </a:spcBef>
                <a:spcAft>
                  <a:spcPts val="0"/>
                </a:spcAft>
                <a:buNone/>
              </a:pPr>
              <a:r>
                <a:rPr lang="en-GB" sz="1800">
                  <a:solidFill>
                    <a:schemeClr val="lt1"/>
                  </a:solidFill>
                  <a:latin typeface="Calibri"/>
                  <a:ea typeface="Calibri"/>
                  <a:cs typeface="Calibri"/>
                  <a:sym typeface="Calibri"/>
                </a:rPr>
                <a:t>Low carbon transport</a:t>
              </a:r>
              <a:endParaRPr sz="1800">
                <a:solidFill>
                  <a:schemeClr val="lt1"/>
                </a:solidFill>
                <a:latin typeface="Calibri"/>
                <a:ea typeface="Calibri"/>
                <a:cs typeface="Calibri"/>
                <a:sym typeface="Calibri"/>
              </a:endParaRPr>
            </a:p>
          </p:txBody>
        </p:sp>
        <p:sp>
          <p:nvSpPr>
            <p:cNvPr id="616" name="Google Shape;616;p50"/>
            <p:cNvSpPr/>
            <p:nvPr/>
          </p:nvSpPr>
          <p:spPr>
            <a:xfrm>
              <a:off x="1946922" y="2311365"/>
              <a:ext cx="1705012" cy="2390208"/>
            </a:xfrm>
            <a:prstGeom prst="rect">
              <a:avLst/>
            </a:prstGeom>
            <a:solidFill>
              <a:srgbClr val="CBDDE8">
                <a:alpha val="89803"/>
              </a:srgbClr>
            </a:solidFill>
            <a:ln w="12700" cap="flat" cmpd="sng">
              <a:solidFill>
                <a:srgbClr val="CBDDE8">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50"/>
            <p:cNvSpPr txBox="1"/>
            <p:nvPr/>
          </p:nvSpPr>
          <p:spPr>
            <a:xfrm>
              <a:off x="1946922" y="2311365"/>
              <a:ext cx="1705012" cy="2390208"/>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Electric and hydrogen vehicles</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Community vehicles and shared travel</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EV charging projects</a:t>
              </a:r>
              <a:endParaRPr sz="1800" b="0" i="0" u="none" strike="noStrike" cap="none">
                <a:solidFill>
                  <a:schemeClr val="dk1"/>
                </a:solidFill>
                <a:latin typeface="Calibri"/>
                <a:ea typeface="Calibri"/>
                <a:cs typeface="Calibri"/>
                <a:sym typeface="Calibri"/>
              </a:endParaRPr>
            </a:p>
          </p:txBody>
        </p:sp>
        <p:sp>
          <p:nvSpPr>
            <p:cNvPr id="618" name="Google Shape;618;p50"/>
            <p:cNvSpPr/>
            <p:nvPr/>
          </p:nvSpPr>
          <p:spPr>
            <a:xfrm>
              <a:off x="3890636" y="1660036"/>
              <a:ext cx="1705012" cy="651328"/>
            </a:xfrm>
            <a:prstGeom prst="rect">
              <a:avLst/>
            </a:prstGeom>
            <a:solidFill>
              <a:srgbClr val="43BAA5"/>
            </a:solidFill>
            <a:ln w="12700" cap="flat" cmpd="sng">
              <a:solidFill>
                <a:srgbClr val="43BAA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0"/>
            <p:cNvSpPr txBox="1"/>
            <p:nvPr/>
          </p:nvSpPr>
          <p:spPr>
            <a:xfrm>
              <a:off x="3890636" y="1660036"/>
              <a:ext cx="1705012" cy="651328"/>
            </a:xfrm>
            <a:prstGeom prst="rect">
              <a:avLst/>
            </a:prstGeom>
            <a:noFill/>
            <a:ln>
              <a:noFill/>
            </a:ln>
          </p:spPr>
          <p:txBody>
            <a:bodyPr spcFirstLastPara="1" wrap="square" lIns="128000" tIns="73150" rIns="128000" bIns="73150" anchor="ctr" anchorCtr="0">
              <a:noAutofit/>
            </a:bodyPr>
            <a:lstStyle/>
            <a:p>
              <a:pPr marL="0" marR="0" lvl="0" indent="0" algn="ctr" rtl="0">
                <a:lnSpc>
                  <a:spcPct val="90000"/>
                </a:lnSpc>
                <a:spcBef>
                  <a:spcPts val="0"/>
                </a:spcBef>
                <a:spcAft>
                  <a:spcPts val="0"/>
                </a:spcAft>
                <a:buNone/>
              </a:pPr>
              <a:r>
                <a:rPr lang="en-GB" sz="1800">
                  <a:solidFill>
                    <a:schemeClr val="lt1"/>
                  </a:solidFill>
                  <a:latin typeface="Calibri"/>
                  <a:ea typeface="Calibri"/>
                  <a:cs typeface="Calibri"/>
                  <a:sym typeface="Calibri"/>
                </a:rPr>
                <a:t>Making it happen</a:t>
              </a:r>
              <a:endParaRPr sz="1800">
                <a:solidFill>
                  <a:schemeClr val="lt1"/>
                </a:solidFill>
                <a:latin typeface="Calibri"/>
                <a:ea typeface="Calibri"/>
                <a:cs typeface="Calibri"/>
                <a:sym typeface="Calibri"/>
              </a:endParaRPr>
            </a:p>
          </p:txBody>
        </p:sp>
        <p:sp>
          <p:nvSpPr>
            <p:cNvPr id="620" name="Google Shape;620;p50"/>
            <p:cNvSpPr/>
            <p:nvPr/>
          </p:nvSpPr>
          <p:spPr>
            <a:xfrm>
              <a:off x="3890636" y="2311365"/>
              <a:ext cx="1705012" cy="2390208"/>
            </a:xfrm>
            <a:prstGeom prst="rect">
              <a:avLst/>
            </a:prstGeom>
            <a:solidFill>
              <a:srgbClr val="CBE7E5">
                <a:alpha val="89803"/>
              </a:srgbClr>
            </a:solidFill>
            <a:ln w="12700" cap="flat" cmpd="sng">
              <a:solidFill>
                <a:srgbClr val="CBE7E5">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0"/>
            <p:cNvSpPr txBox="1"/>
            <p:nvPr/>
          </p:nvSpPr>
          <p:spPr>
            <a:xfrm>
              <a:off x="3890636" y="2311365"/>
              <a:ext cx="1705012" cy="2390208"/>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Community engagement</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Local energy planning</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Partnerships</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Funding &amp; financing</a:t>
              </a:r>
              <a:endParaRPr sz="1800" b="0" i="0" u="none" strike="noStrike" cap="none">
                <a:solidFill>
                  <a:schemeClr val="dk1"/>
                </a:solidFill>
                <a:latin typeface="Calibri"/>
                <a:ea typeface="Calibri"/>
                <a:cs typeface="Calibri"/>
                <a:sym typeface="Calibri"/>
              </a:endParaRPr>
            </a:p>
          </p:txBody>
        </p:sp>
        <p:sp>
          <p:nvSpPr>
            <p:cNvPr id="622" name="Google Shape;622;p50"/>
            <p:cNvSpPr/>
            <p:nvPr/>
          </p:nvSpPr>
          <p:spPr>
            <a:xfrm>
              <a:off x="5834350" y="1660036"/>
              <a:ext cx="1705012" cy="651328"/>
            </a:xfrm>
            <a:prstGeom prst="rect">
              <a:avLst/>
            </a:prstGeom>
            <a:solidFill>
              <a:srgbClr val="44B573"/>
            </a:solidFill>
            <a:ln w="12700" cap="flat" cmpd="sng">
              <a:solidFill>
                <a:srgbClr val="44B57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0"/>
            <p:cNvSpPr txBox="1"/>
            <p:nvPr/>
          </p:nvSpPr>
          <p:spPr>
            <a:xfrm>
              <a:off x="5834350" y="1660036"/>
              <a:ext cx="1705012" cy="651328"/>
            </a:xfrm>
            <a:prstGeom prst="rect">
              <a:avLst/>
            </a:prstGeom>
            <a:noFill/>
            <a:ln>
              <a:noFill/>
            </a:ln>
          </p:spPr>
          <p:txBody>
            <a:bodyPr spcFirstLastPara="1" wrap="square" lIns="128000" tIns="73150" rIns="128000" bIns="73150" anchor="ctr" anchorCtr="0">
              <a:noAutofit/>
            </a:bodyPr>
            <a:lstStyle/>
            <a:p>
              <a:pPr marL="0" marR="0" lvl="0" indent="0" algn="ctr" rtl="0">
                <a:lnSpc>
                  <a:spcPct val="90000"/>
                </a:lnSpc>
                <a:spcBef>
                  <a:spcPts val="0"/>
                </a:spcBef>
                <a:spcAft>
                  <a:spcPts val="0"/>
                </a:spcAft>
                <a:buNone/>
              </a:pPr>
              <a:r>
                <a:rPr lang="en-GB" sz="1800">
                  <a:solidFill>
                    <a:schemeClr val="lt1"/>
                  </a:solidFill>
                  <a:latin typeface="Calibri"/>
                  <a:ea typeface="Calibri"/>
                  <a:cs typeface="Calibri"/>
                  <a:sym typeface="Calibri"/>
                </a:rPr>
                <a:t>Smart homes and buildings</a:t>
              </a:r>
              <a:endParaRPr sz="1800">
                <a:solidFill>
                  <a:schemeClr val="lt1"/>
                </a:solidFill>
                <a:latin typeface="Calibri"/>
                <a:ea typeface="Calibri"/>
                <a:cs typeface="Calibri"/>
                <a:sym typeface="Calibri"/>
              </a:endParaRPr>
            </a:p>
          </p:txBody>
        </p:sp>
        <p:sp>
          <p:nvSpPr>
            <p:cNvPr id="624" name="Google Shape;624;p50"/>
            <p:cNvSpPr/>
            <p:nvPr/>
          </p:nvSpPr>
          <p:spPr>
            <a:xfrm>
              <a:off x="5801818" y="2311365"/>
              <a:ext cx="1705012" cy="2390208"/>
            </a:xfrm>
            <a:prstGeom prst="rect">
              <a:avLst/>
            </a:prstGeom>
            <a:solidFill>
              <a:srgbClr val="CBE5D9">
                <a:alpha val="89803"/>
              </a:srgbClr>
            </a:solidFill>
            <a:ln w="12700" cap="flat" cmpd="sng">
              <a:solidFill>
                <a:srgbClr val="CBE5D9">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0"/>
            <p:cNvSpPr txBox="1"/>
            <p:nvPr/>
          </p:nvSpPr>
          <p:spPr>
            <a:xfrm>
              <a:off x="5801818" y="2311365"/>
              <a:ext cx="1705012" cy="2390208"/>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Smart meters</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Smart controls and appliances</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Flexing domestic demand</a:t>
              </a:r>
              <a:endParaRPr sz="1800" b="0" i="0" u="none" strike="noStrike" cap="none">
                <a:solidFill>
                  <a:schemeClr val="dk1"/>
                </a:solidFill>
                <a:latin typeface="Calibri"/>
                <a:ea typeface="Calibri"/>
                <a:cs typeface="Calibri"/>
                <a:sym typeface="Calibri"/>
              </a:endParaRPr>
            </a:p>
          </p:txBody>
        </p:sp>
        <p:sp>
          <p:nvSpPr>
            <p:cNvPr id="626" name="Google Shape;626;p50"/>
            <p:cNvSpPr/>
            <p:nvPr/>
          </p:nvSpPr>
          <p:spPr>
            <a:xfrm>
              <a:off x="7778064" y="1660036"/>
              <a:ext cx="1705012" cy="651328"/>
            </a:xfrm>
            <a:prstGeom prst="rect">
              <a:avLst/>
            </a:prstGeom>
            <a:solidFill>
              <a:srgbClr val="46AF46"/>
            </a:solidFill>
            <a:ln w="12700" cap="flat" cmpd="sng">
              <a:solidFill>
                <a:srgbClr val="46AF4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0"/>
            <p:cNvSpPr txBox="1"/>
            <p:nvPr/>
          </p:nvSpPr>
          <p:spPr>
            <a:xfrm>
              <a:off x="7778064" y="1660036"/>
              <a:ext cx="1705012" cy="651328"/>
            </a:xfrm>
            <a:prstGeom prst="rect">
              <a:avLst/>
            </a:prstGeom>
            <a:noFill/>
            <a:ln>
              <a:noFill/>
            </a:ln>
          </p:spPr>
          <p:txBody>
            <a:bodyPr spcFirstLastPara="1" wrap="square" lIns="128000" tIns="73150" rIns="128000" bIns="73150" anchor="ctr" anchorCtr="0">
              <a:noAutofit/>
            </a:bodyPr>
            <a:lstStyle/>
            <a:p>
              <a:pPr marL="0" marR="0" lvl="0" indent="0" algn="ctr" rtl="0">
                <a:lnSpc>
                  <a:spcPct val="90000"/>
                </a:lnSpc>
                <a:spcBef>
                  <a:spcPts val="0"/>
                </a:spcBef>
                <a:spcAft>
                  <a:spcPts val="0"/>
                </a:spcAft>
                <a:buNone/>
              </a:pPr>
              <a:r>
                <a:rPr lang="en-GB" sz="1800">
                  <a:solidFill>
                    <a:schemeClr val="lt1"/>
                  </a:solidFill>
                  <a:latin typeface="Calibri"/>
                  <a:ea typeface="Calibri"/>
                  <a:cs typeface="Calibri"/>
                  <a:sym typeface="Calibri"/>
                </a:rPr>
                <a:t>Low Carbon Heat</a:t>
              </a:r>
              <a:endParaRPr sz="1800">
                <a:solidFill>
                  <a:schemeClr val="lt1"/>
                </a:solidFill>
                <a:latin typeface="Calibri"/>
                <a:ea typeface="Calibri"/>
                <a:cs typeface="Calibri"/>
                <a:sym typeface="Calibri"/>
              </a:endParaRPr>
            </a:p>
          </p:txBody>
        </p:sp>
        <p:sp>
          <p:nvSpPr>
            <p:cNvPr id="628" name="Google Shape;628;p50"/>
            <p:cNvSpPr/>
            <p:nvPr/>
          </p:nvSpPr>
          <p:spPr>
            <a:xfrm>
              <a:off x="7778064" y="2311365"/>
              <a:ext cx="1705012" cy="2390208"/>
            </a:xfrm>
            <a:prstGeom prst="rect">
              <a:avLst/>
            </a:prstGeom>
            <a:solidFill>
              <a:srgbClr val="CBE4CE">
                <a:alpha val="89803"/>
              </a:srgbClr>
            </a:solidFill>
            <a:ln w="12700" cap="flat" cmpd="sng">
              <a:solidFill>
                <a:srgbClr val="CBE4CE">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0"/>
            <p:cNvSpPr txBox="1"/>
            <p:nvPr/>
          </p:nvSpPr>
          <p:spPr>
            <a:xfrm>
              <a:off x="7778064" y="2311365"/>
              <a:ext cx="1705012" cy="2390208"/>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Heat policy</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Energy efficiency</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Heat networks</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Smart electric Heating</a:t>
              </a:r>
              <a:endParaRPr sz="1800" b="0" i="0" u="none" strike="noStrike" cap="none">
                <a:solidFill>
                  <a:schemeClr val="dk1"/>
                </a:solidFill>
                <a:latin typeface="Calibri"/>
                <a:ea typeface="Calibri"/>
                <a:cs typeface="Calibri"/>
                <a:sym typeface="Calibri"/>
              </a:endParaRPr>
            </a:p>
          </p:txBody>
        </p:sp>
        <p:sp>
          <p:nvSpPr>
            <p:cNvPr id="630" name="Google Shape;630;p50"/>
            <p:cNvSpPr/>
            <p:nvPr/>
          </p:nvSpPr>
          <p:spPr>
            <a:xfrm>
              <a:off x="9721777" y="1660036"/>
              <a:ext cx="1705012" cy="651328"/>
            </a:xfrm>
            <a:prstGeom prst="rect">
              <a:avLst/>
            </a:prstGeom>
            <a:solidFill>
              <a:srgbClr val="6FAA47"/>
            </a:solidFill>
            <a:ln w="12700" cap="flat" cmpd="sng">
              <a:solidFill>
                <a:srgbClr val="6FAA4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0"/>
            <p:cNvSpPr txBox="1"/>
            <p:nvPr/>
          </p:nvSpPr>
          <p:spPr>
            <a:xfrm>
              <a:off x="9721777" y="1660036"/>
              <a:ext cx="1705012" cy="651328"/>
            </a:xfrm>
            <a:prstGeom prst="rect">
              <a:avLst/>
            </a:prstGeom>
            <a:noFill/>
            <a:ln>
              <a:noFill/>
            </a:ln>
          </p:spPr>
          <p:txBody>
            <a:bodyPr spcFirstLastPara="1" wrap="square" lIns="128000" tIns="73150" rIns="128000" bIns="73150" anchor="ctr" anchorCtr="0">
              <a:noAutofit/>
            </a:bodyPr>
            <a:lstStyle/>
            <a:p>
              <a:pPr marL="0" marR="0" lvl="0" indent="0" algn="ctr" rtl="0">
                <a:lnSpc>
                  <a:spcPct val="90000"/>
                </a:lnSpc>
                <a:spcBef>
                  <a:spcPts val="0"/>
                </a:spcBef>
                <a:spcAft>
                  <a:spcPts val="0"/>
                </a:spcAft>
                <a:buNone/>
              </a:pPr>
              <a:r>
                <a:rPr lang="en-GB" sz="1800">
                  <a:solidFill>
                    <a:schemeClr val="lt1"/>
                  </a:solidFill>
                  <a:latin typeface="Calibri"/>
                  <a:ea typeface="Calibri"/>
                  <a:cs typeface="Calibri"/>
                  <a:sym typeface="Calibri"/>
                </a:rPr>
                <a:t>Smart networks</a:t>
              </a:r>
              <a:endParaRPr sz="1800">
                <a:solidFill>
                  <a:schemeClr val="lt1"/>
                </a:solidFill>
                <a:latin typeface="Calibri"/>
                <a:ea typeface="Calibri"/>
                <a:cs typeface="Calibri"/>
                <a:sym typeface="Calibri"/>
              </a:endParaRPr>
            </a:p>
          </p:txBody>
        </p:sp>
        <p:sp>
          <p:nvSpPr>
            <p:cNvPr id="632" name="Google Shape;632;p50"/>
            <p:cNvSpPr/>
            <p:nvPr/>
          </p:nvSpPr>
          <p:spPr>
            <a:xfrm>
              <a:off x="9721777" y="2311365"/>
              <a:ext cx="1705012" cy="2390208"/>
            </a:xfrm>
            <a:prstGeom prst="rect">
              <a:avLst/>
            </a:prstGeom>
            <a:solidFill>
              <a:srgbClr val="D2E2CB">
                <a:alpha val="89803"/>
              </a:srgbClr>
            </a:solidFill>
            <a:ln w="12700" cap="flat" cmpd="sng">
              <a:solidFill>
                <a:srgbClr val="D2E2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0"/>
            <p:cNvSpPr txBox="1"/>
            <p:nvPr/>
          </p:nvSpPr>
          <p:spPr>
            <a:xfrm>
              <a:off x="9721777" y="2311365"/>
              <a:ext cx="1705012" cy="2390208"/>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Grid constraints</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Active Network Management</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Local energy systems</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What next?</a:t>
              </a:r>
              <a:endParaRPr sz="1800" b="0" i="0" u="none" strike="noStrike" cap="none">
                <a:solidFill>
                  <a:schemeClr val="dk1"/>
                </a:solidFill>
                <a:latin typeface="Calibri"/>
                <a:ea typeface="Calibri"/>
                <a:cs typeface="Calibri"/>
                <a:sym typeface="Calibri"/>
              </a:endParaRPr>
            </a:p>
          </p:txBody>
        </p:sp>
      </p:grpSp>
      <p:grpSp>
        <p:nvGrpSpPr>
          <p:cNvPr id="634" name="Google Shape;634;p50"/>
          <p:cNvGrpSpPr/>
          <p:nvPr/>
        </p:nvGrpSpPr>
        <p:grpSpPr>
          <a:xfrm>
            <a:off x="378822" y="5394960"/>
            <a:ext cx="11521439" cy="1122195"/>
            <a:chOff x="0" y="0"/>
            <a:chExt cx="11521439" cy="1122195"/>
          </a:xfrm>
        </p:grpSpPr>
        <p:sp>
          <p:nvSpPr>
            <p:cNvPr id="635" name="Google Shape;635;p50"/>
            <p:cNvSpPr/>
            <p:nvPr/>
          </p:nvSpPr>
          <p:spPr>
            <a:xfrm>
              <a:off x="0" y="0"/>
              <a:ext cx="4427428" cy="1122195"/>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0"/>
            <p:cNvSpPr txBox="1"/>
            <p:nvPr/>
          </p:nvSpPr>
          <p:spPr>
            <a:xfrm>
              <a:off x="0" y="0"/>
              <a:ext cx="4146879" cy="1122195"/>
            </a:xfrm>
            <a:prstGeom prst="rect">
              <a:avLst/>
            </a:prstGeom>
            <a:noFill/>
            <a:ln>
              <a:noFill/>
            </a:ln>
          </p:spPr>
          <p:txBody>
            <a:bodyPr spcFirstLastPara="1" wrap="square" lIns="122675" tIns="61325" rIns="30650" bIns="61325" anchor="ctr" anchorCtr="0">
              <a:noAutofit/>
            </a:bodyPr>
            <a:lstStyle/>
            <a:p>
              <a:pPr marL="0" marR="0" lvl="0" indent="0" algn="ctr" rtl="0">
                <a:lnSpc>
                  <a:spcPct val="90000"/>
                </a:lnSpc>
                <a:spcBef>
                  <a:spcPts val="0"/>
                </a:spcBef>
                <a:spcAft>
                  <a:spcPts val="0"/>
                </a:spcAft>
                <a:buNone/>
              </a:pPr>
              <a:r>
                <a:rPr lang="en-GB" sz="2300">
                  <a:solidFill>
                    <a:schemeClr val="lt1"/>
                  </a:solidFill>
                  <a:latin typeface="Calibri"/>
                  <a:ea typeface="Calibri"/>
                  <a:cs typeface="Calibri"/>
                  <a:sym typeface="Calibri"/>
                </a:rPr>
                <a:t>Finding Out Your Needs, </a:t>
              </a:r>
              <a:endParaRPr/>
            </a:p>
            <a:p>
              <a:pPr marL="0" marR="0" lvl="0" indent="0" algn="ctr" rtl="0">
                <a:lnSpc>
                  <a:spcPct val="90000"/>
                </a:lnSpc>
                <a:spcBef>
                  <a:spcPts val="805"/>
                </a:spcBef>
                <a:spcAft>
                  <a:spcPts val="0"/>
                </a:spcAft>
                <a:buNone/>
              </a:pPr>
              <a:r>
                <a:rPr lang="en-GB" sz="2300">
                  <a:solidFill>
                    <a:schemeClr val="lt1"/>
                  </a:solidFill>
                  <a:latin typeface="Calibri"/>
                  <a:ea typeface="Calibri"/>
                  <a:cs typeface="Calibri"/>
                  <a:sym typeface="Calibri"/>
                </a:rPr>
                <a:t>Tailoring the Sessions </a:t>
              </a:r>
              <a:endParaRPr sz="2300">
                <a:solidFill>
                  <a:schemeClr val="lt1"/>
                </a:solidFill>
                <a:latin typeface="Calibri"/>
                <a:ea typeface="Calibri"/>
                <a:cs typeface="Calibri"/>
                <a:sym typeface="Calibri"/>
              </a:endParaRPr>
            </a:p>
          </p:txBody>
        </p:sp>
        <p:sp>
          <p:nvSpPr>
            <p:cNvPr id="637" name="Google Shape;637;p50"/>
            <p:cNvSpPr/>
            <p:nvPr/>
          </p:nvSpPr>
          <p:spPr>
            <a:xfrm>
              <a:off x="3543915" y="0"/>
              <a:ext cx="4427428" cy="1122195"/>
            </a:xfrm>
            <a:prstGeom prst="chevron">
              <a:avLst>
                <a:gd name="adj" fmla="val 50000"/>
              </a:avLst>
            </a:prstGeom>
            <a:solidFill>
              <a:srgbClr val="44B7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0"/>
            <p:cNvSpPr txBox="1"/>
            <p:nvPr/>
          </p:nvSpPr>
          <p:spPr>
            <a:xfrm>
              <a:off x="4105013" y="0"/>
              <a:ext cx="3305233" cy="1122195"/>
            </a:xfrm>
            <a:prstGeom prst="rect">
              <a:avLst/>
            </a:prstGeom>
            <a:noFill/>
            <a:ln>
              <a:noFill/>
            </a:ln>
          </p:spPr>
          <p:txBody>
            <a:bodyPr spcFirstLastPara="1" wrap="square" lIns="92000" tIns="61325" rIns="30650" bIns="61325" anchor="ctr" anchorCtr="0">
              <a:noAutofit/>
            </a:bodyPr>
            <a:lstStyle/>
            <a:p>
              <a:pPr marL="0" marR="0" lvl="0" indent="0" algn="ctr" rtl="0">
                <a:lnSpc>
                  <a:spcPct val="90000"/>
                </a:lnSpc>
                <a:spcBef>
                  <a:spcPts val="0"/>
                </a:spcBef>
                <a:spcAft>
                  <a:spcPts val="0"/>
                </a:spcAft>
                <a:buNone/>
              </a:pPr>
              <a:r>
                <a:rPr lang="en-GB" sz="2300">
                  <a:solidFill>
                    <a:schemeClr val="lt1"/>
                  </a:solidFill>
                  <a:latin typeface="Calibri"/>
                  <a:ea typeface="Calibri"/>
                  <a:cs typeface="Calibri"/>
                  <a:sym typeface="Calibri"/>
                </a:rPr>
                <a:t>Consultation Event, Research &amp; Developing Ideas</a:t>
              </a:r>
              <a:endParaRPr sz="2300">
                <a:solidFill>
                  <a:schemeClr val="lt1"/>
                </a:solidFill>
                <a:latin typeface="Calibri"/>
                <a:ea typeface="Calibri"/>
                <a:cs typeface="Calibri"/>
                <a:sym typeface="Calibri"/>
              </a:endParaRPr>
            </a:p>
          </p:txBody>
        </p:sp>
        <p:sp>
          <p:nvSpPr>
            <p:cNvPr id="639" name="Google Shape;639;p50"/>
            <p:cNvSpPr/>
            <p:nvPr/>
          </p:nvSpPr>
          <p:spPr>
            <a:xfrm>
              <a:off x="7094011" y="0"/>
              <a:ext cx="4427428" cy="1122195"/>
            </a:xfrm>
            <a:prstGeom prst="chevron">
              <a:avLst>
                <a:gd name="adj" fmla="val 50000"/>
              </a:avLst>
            </a:prstGeom>
            <a:solidFill>
              <a:srgbClr val="6FAA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0"/>
            <p:cNvSpPr txBox="1"/>
            <p:nvPr/>
          </p:nvSpPr>
          <p:spPr>
            <a:xfrm>
              <a:off x="7655109" y="0"/>
              <a:ext cx="3305233" cy="1122195"/>
            </a:xfrm>
            <a:prstGeom prst="rect">
              <a:avLst/>
            </a:prstGeom>
            <a:noFill/>
            <a:ln>
              <a:noFill/>
            </a:ln>
          </p:spPr>
          <p:txBody>
            <a:bodyPr spcFirstLastPara="1" wrap="square" lIns="92000" tIns="61325" rIns="30650" bIns="61325" anchor="ctr" anchorCtr="0">
              <a:noAutofit/>
            </a:bodyPr>
            <a:lstStyle/>
            <a:p>
              <a:pPr marL="0" marR="0" lvl="0" indent="0" algn="ctr" rtl="0">
                <a:lnSpc>
                  <a:spcPct val="90000"/>
                </a:lnSpc>
                <a:spcBef>
                  <a:spcPts val="0"/>
                </a:spcBef>
                <a:spcAft>
                  <a:spcPts val="0"/>
                </a:spcAft>
                <a:buNone/>
              </a:pPr>
              <a:r>
                <a:rPr lang="en-GB" sz="2300">
                  <a:solidFill>
                    <a:schemeClr val="lt1"/>
                  </a:solidFill>
                  <a:latin typeface="Calibri"/>
                  <a:ea typeface="Calibri"/>
                  <a:cs typeface="Calibri"/>
                  <a:sym typeface="Calibri"/>
                </a:rPr>
                <a:t>Funding Options &amp; Where Next….</a:t>
              </a:r>
              <a:endParaRPr sz="2300">
                <a:solidFill>
                  <a:schemeClr val="lt1"/>
                </a:solidFill>
                <a:latin typeface="Calibri"/>
                <a:ea typeface="Calibri"/>
                <a:cs typeface="Calibri"/>
                <a:sym typeface="Calibri"/>
              </a:endParaRPr>
            </a:p>
          </p:txBody>
        </p:sp>
      </p:grpSp>
      <p:sp>
        <p:nvSpPr>
          <p:cNvPr id="641" name="Google Shape;641;p50"/>
          <p:cNvSpPr/>
          <p:nvPr/>
        </p:nvSpPr>
        <p:spPr>
          <a:xfrm>
            <a:off x="378822" y="300446"/>
            <a:ext cx="11429999" cy="522514"/>
          </a:xfrm>
          <a:prstGeom prst="roundRect">
            <a:avLst>
              <a:gd name="adj" fmla="val 16667"/>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r>
              <a:rPr lang="en-GB" sz="2400" b="1" i="0" u="none" strike="noStrike" cap="none">
                <a:solidFill>
                  <a:srgbClr val="FFFFFF"/>
                </a:solidFill>
                <a:latin typeface="Calibri"/>
                <a:ea typeface="Calibri"/>
                <a:cs typeface="Calibri"/>
                <a:sym typeface="Calibri"/>
              </a:rPr>
              <a:t>Workshop Sessions: 2019 - 2020</a:t>
            </a:r>
            <a:endParaRPr sz="2400" b="1" i="0" u="none" strike="noStrike" cap="none">
              <a:solidFill>
                <a:srgbClr val="FFFFFF"/>
              </a:solidFill>
              <a:latin typeface="Calibri"/>
              <a:ea typeface="Calibri"/>
              <a:cs typeface="Calibri"/>
              <a:sym typeface="Calibri"/>
            </a:endParaRPr>
          </a:p>
        </p:txBody>
      </p:sp>
      <p:sp>
        <p:nvSpPr>
          <p:cNvPr id="642" name="Google Shape;642;p50"/>
          <p:cNvSpPr/>
          <p:nvPr/>
        </p:nvSpPr>
        <p:spPr>
          <a:xfrm>
            <a:off x="378822" y="4833862"/>
            <a:ext cx="11429999" cy="522514"/>
          </a:xfrm>
          <a:prstGeom prst="roundRect">
            <a:avLst>
              <a:gd name="adj" fmla="val 16667"/>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r>
              <a:rPr lang="en-GB" sz="2400" b="1" i="0" u="none" strike="noStrike" cap="none">
                <a:solidFill>
                  <a:srgbClr val="FFFFFF"/>
                </a:solidFill>
                <a:latin typeface="Calibri"/>
                <a:ea typeface="Calibri"/>
                <a:cs typeface="Calibri"/>
                <a:sym typeface="Calibri"/>
              </a:rPr>
              <a:t>Individual Support</a:t>
            </a:r>
            <a:endParaRPr sz="2400" b="1" i="0" u="none" strike="noStrike" cap="none">
              <a:solidFill>
                <a:srgbClr val="FFFFFF"/>
              </a:solidFill>
              <a:latin typeface="Calibri"/>
              <a:ea typeface="Calibri"/>
              <a:cs typeface="Calibri"/>
              <a:sym typeface="Calibri"/>
            </a:endParaRPr>
          </a:p>
        </p:txBody>
      </p:sp>
      <p:sp>
        <p:nvSpPr>
          <p:cNvPr id="643" name="Google Shape;643;p50"/>
          <p:cNvSpPr txBox="1"/>
          <p:nvPr/>
        </p:nvSpPr>
        <p:spPr>
          <a:xfrm>
            <a:off x="518162" y="4376947"/>
            <a:ext cx="169817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800"/>
              <a:buFont typeface="Calibri"/>
              <a:buNone/>
            </a:pPr>
            <a:r>
              <a:rPr lang="en-GB" sz="1800" b="1" i="0" u="none" strike="noStrike" cap="none">
                <a:solidFill>
                  <a:srgbClr val="7F7F7F"/>
                </a:solidFill>
                <a:latin typeface="Calibri"/>
                <a:ea typeface="Calibri"/>
                <a:cs typeface="Calibri"/>
                <a:sym typeface="Calibri"/>
              </a:rPr>
              <a:t>10 October</a:t>
            </a:r>
            <a:endParaRPr sz="1800" b="1" i="0" u="none" strike="noStrike" cap="none">
              <a:solidFill>
                <a:srgbClr val="7F7F7F"/>
              </a:solidFill>
              <a:latin typeface="Calibri"/>
              <a:ea typeface="Calibri"/>
              <a:cs typeface="Calibri"/>
              <a:sym typeface="Calibri"/>
            </a:endParaRPr>
          </a:p>
        </p:txBody>
      </p:sp>
      <p:sp>
        <p:nvSpPr>
          <p:cNvPr id="644" name="Google Shape;644;p50"/>
          <p:cNvSpPr txBox="1"/>
          <p:nvPr/>
        </p:nvSpPr>
        <p:spPr>
          <a:xfrm>
            <a:off x="2471055" y="4376947"/>
            <a:ext cx="169817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800"/>
              <a:buFont typeface="Calibri"/>
              <a:buNone/>
            </a:pPr>
            <a:r>
              <a:rPr lang="en-GB" sz="1800" b="1" i="0" u="none" strike="noStrike" cap="none">
                <a:solidFill>
                  <a:srgbClr val="7F7F7F"/>
                </a:solidFill>
                <a:latin typeface="Calibri"/>
                <a:ea typeface="Calibri"/>
                <a:cs typeface="Calibri"/>
                <a:sym typeface="Calibri"/>
              </a:rPr>
              <a:t>7 November</a:t>
            </a:r>
            <a:endParaRPr sz="1800" b="1" i="0" u="none" strike="noStrike" cap="none">
              <a:solidFill>
                <a:srgbClr val="7F7F7F"/>
              </a:solidFill>
              <a:latin typeface="Calibri"/>
              <a:ea typeface="Calibri"/>
              <a:cs typeface="Calibri"/>
              <a:sym typeface="Calibri"/>
            </a:endParaRPr>
          </a:p>
        </p:txBody>
      </p:sp>
      <p:sp>
        <p:nvSpPr>
          <p:cNvPr id="645" name="Google Shape;645;p50"/>
          <p:cNvSpPr txBox="1"/>
          <p:nvPr/>
        </p:nvSpPr>
        <p:spPr>
          <a:xfrm>
            <a:off x="4423948" y="4376947"/>
            <a:ext cx="169817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800"/>
              <a:buFont typeface="Calibri"/>
              <a:buNone/>
            </a:pPr>
            <a:r>
              <a:rPr lang="en-GB" sz="1800" b="1" i="0" u="none" strike="noStrike" cap="none" dirty="0">
                <a:solidFill>
                  <a:srgbClr val="7F7F7F"/>
                </a:solidFill>
                <a:latin typeface="Calibri"/>
                <a:ea typeface="Calibri"/>
                <a:cs typeface="Calibri"/>
                <a:sym typeface="Calibri"/>
              </a:rPr>
              <a:t>5 December</a:t>
            </a:r>
            <a:endParaRPr sz="1800" b="1" i="0" u="none" strike="noStrike" cap="none" dirty="0">
              <a:solidFill>
                <a:srgbClr val="7F7F7F"/>
              </a:solidFill>
              <a:latin typeface="Calibri"/>
              <a:ea typeface="Calibri"/>
              <a:cs typeface="Calibri"/>
              <a:sym typeface="Calibri"/>
            </a:endParaRPr>
          </a:p>
        </p:txBody>
      </p:sp>
      <p:sp>
        <p:nvSpPr>
          <p:cNvPr id="646" name="Google Shape;646;p50"/>
          <p:cNvSpPr txBox="1"/>
          <p:nvPr/>
        </p:nvSpPr>
        <p:spPr>
          <a:xfrm>
            <a:off x="6484616" y="4376947"/>
            <a:ext cx="169817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800"/>
              <a:buFont typeface="Calibri"/>
              <a:buNone/>
            </a:pPr>
            <a:r>
              <a:rPr lang="en-GB" sz="1800" b="1" i="0" u="none" strike="noStrike" cap="none">
                <a:solidFill>
                  <a:srgbClr val="7F7F7F"/>
                </a:solidFill>
                <a:latin typeface="Calibri"/>
                <a:ea typeface="Calibri"/>
                <a:cs typeface="Calibri"/>
                <a:sym typeface="Calibri"/>
              </a:rPr>
              <a:t>9 January</a:t>
            </a:r>
            <a:endParaRPr sz="1800" b="1" i="0" u="none" strike="noStrike" cap="none">
              <a:solidFill>
                <a:srgbClr val="7F7F7F"/>
              </a:solidFill>
              <a:latin typeface="Calibri"/>
              <a:ea typeface="Calibri"/>
              <a:cs typeface="Calibri"/>
              <a:sym typeface="Calibri"/>
            </a:endParaRPr>
          </a:p>
        </p:txBody>
      </p:sp>
      <p:sp>
        <p:nvSpPr>
          <p:cNvPr id="647" name="Google Shape;647;p50"/>
          <p:cNvSpPr txBox="1"/>
          <p:nvPr/>
        </p:nvSpPr>
        <p:spPr>
          <a:xfrm>
            <a:off x="8412477" y="4376947"/>
            <a:ext cx="169817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800"/>
              <a:buFont typeface="Calibri"/>
              <a:buNone/>
            </a:pPr>
            <a:r>
              <a:rPr lang="en-GB" sz="1800" b="1" i="0" u="none" strike="noStrike" cap="none">
                <a:solidFill>
                  <a:srgbClr val="7F7F7F"/>
                </a:solidFill>
                <a:latin typeface="Calibri"/>
                <a:ea typeface="Calibri"/>
                <a:cs typeface="Calibri"/>
                <a:sym typeface="Calibri"/>
              </a:rPr>
              <a:t>6 February</a:t>
            </a:r>
            <a:endParaRPr sz="1800" b="1" i="0" u="none" strike="noStrike" cap="none">
              <a:solidFill>
                <a:srgbClr val="7F7F7F"/>
              </a:solidFill>
              <a:latin typeface="Calibri"/>
              <a:ea typeface="Calibri"/>
              <a:cs typeface="Calibri"/>
              <a:sym typeface="Calibri"/>
            </a:endParaRPr>
          </a:p>
        </p:txBody>
      </p:sp>
      <p:sp>
        <p:nvSpPr>
          <p:cNvPr id="648" name="Google Shape;648;p50"/>
          <p:cNvSpPr txBox="1"/>
          <p:nvPr/>
        </p:nvSpPr>
        <p:spPr>
          <a:xfrm>
            <a:off x="10473145" y="4387647"/>
            <a:ext cx="169817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800"/>
              <a:buFont typeface="Calibri"/>
              <a:buNone/>
            </a:pPr>
            <a:r>
              <a:rPr lang="en-GB" sz="1800" b="1" i="0" u="none" strike="noStrike" cap="none">
                <a:solidFill>
                  <a:srgbClr val="7F7F7F"/>
                </a:solidFill>
                <a:latin typeface="Calibri"/>
                <a:ea typeface="Calibri"/>
                <a:cs typeface="Calibri"/>
                <a:sym typeface="Calibri"/>
              </a:rPr>
              <a:t>5 March</a:t>
            </a:r>
            <a:endParaRPr sz="1800" b="1" i="0" u="none" strike="noStrike" cap="none">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382151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4" name="Google Shape;654;p51"/>
          <p:cNvSpPr txBox="1">
            <a:spLocks noGrp="1"/>
          </p:cNvSpPr>
          <p:nvPr>
            <p:ph type="title"/>
          </p:nvPr>
        </p:nvSpPr>
        <p:spPr>
          <a:xfrm>
            <a:off x="722914" y="434744"/>
            <a:ext cx="10571998" cy="775381"/>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spcBef>
                <a:spcPts val="0"/>
              </a:spcBef>
              <a:spcAft>
                <a:spcPts val="0"/>
              </a:spcAft>
              <a:buClr>
                <a:srgbClr val="FEFEFE"/>
              </a:buClr>
              <a:buSzPts val="4000"/>
              <a:buFont typeface="Century Gothic"/>
              <a:buNone/>
            </a:pPr>
            <a:r>
              <a:rPr lang="en-GB" dirty="0"/>
              <a:t>Community Energy Scotland</a:t>
            </a:r>
            <a:endParaRPr dirty="0"/>
          </a:p>
        </p:txBody>
      </p:sp>
      <p:sp>
        <p:nvSpPr>
          <p:cNvPr id="653" name="Google Shape;653;p51"/>
          <p:cNvSpPr txBox="1">
            <a:spLocks noGrp="1"/>
          </p:cNvSpPr>
          <p:nvPr>
            <p:ph type="body" idx="1"/>
          </p:nvPr>
        </p:nvSpPr>
        <p:spPr>
          <a:xfrm>
            <a:off x="988984" y="2295316"/>
            <a:ext cx="10554574" cy="4085887"/>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p>
            <a:pPr marL="0" lvl="0" indent="0" algn="l" rtl="0">
              <a:spcBef>
                <a:spcPts val="0"/>
              </a:spcBef>
              <a:spcAft>
                <a:spcPts val="0"/>
              </a:spcAft>
              <a:buSzPts val="2400"/>
              <a:buNone/>
            </a:pPr>
            <a:r>
              <a:rPr lang="en-GB" sz="2400" dirty="0"/>
              <a:t>Visit our Community Energy Futures webpage at:</a:t>
            </a:r>
            <a:endParaRPr sz="2400" u="sng" dirty="0">
              <a:solidFill>
                <a:schemeClr val="hlink"/>
              </a:solidFill>
              <a:hlinkClick r:id="rId3"/>
            </a:endParaRPr>
          </a:p>
          <a:p>
            <a:pPr marL="0" lvl="0" indent="0" algn="l" rtl="0">
              <a:spcBef>
                <a:spcPts val="1000"/>
              </a:spcBef>
              <a:spcAft>
                <a:spcPts val="0"/>
              </a:spcAft>
              <a:buSzPts val="2000"/>
              <a:buNone/>
            </a:pPr>
            <a:r>
              <a:rPr lang="en-GB" sz="2000" u="sng" dirty="0">
                <a:solidFill>
                  <a:srgbClr val="0070C0"/>
                </a:solidFill>
                <a:hlinkClick r:id="rId3"/>
              </a:rPr>
              <a:t>www.communityenergyscotland.org.uk/community-energy-futures.asp</a:t>
            </a:r>
            <a:endParaRPr sz="2000" dirty="0">
              <a:solidFill>
                <a:srgbClr val="0070C0"/>
              </a:solidFill>
            </a:endParaRPr>
          </a:p>
          <a:p>
            <a:pPr marL="0" lvl="0" indent="0" algn="l" rtl="0">
              <a:spcBef>
                <a:spcPts val="1000"/>
              </a:spcBef>
              <a:spcAft>
                <a:spcPts val="0"/>
              </a:spcAft>
              <a:buSzPts val="2000"/>
              <a:buNone/>
            </a:pPr>
            <a:endParaRPr sz="2000" dirty="0">
              <a:solidFill>
                <a:srgbClr val="0070C0"/>
              </a:solidFill>
            </a:endParaRPr>
          </a:p>
          <a:p>
            <a:pPr marL="0" lvl="0" indent="0" algn="l" rtl="0">
              <a:spcBef>
                <a:spcPts val="1000"/>
              </a:spcBef>
              <a:spcAft>
                <a:spcPts val="0"/>
              </a:spcAft>
              <a:buSzPts val="2000"/>
              <a:buNone/>
            </a:pPr>
            <a:r>
              <a:rPr lang="en-GB" sz="2000" dirty="0">
                <a:solidFill>
                  <a:srgbClr val="0070C0"/>
                </a:solidFill>
              </a:rPr>
              <a:t>			</a:t>
            </a:r>
            <a:endParaRPr dirty="0"/>
          </a:p>
          <a:p>
            <a:pPr marL="0" lvl="0" indent="0" algn="l" rtl="0">
              <a:spcBef>
                <a:spcPts val="1000"/>
              </a:spcBef>
              <a:spcAft>
                <a:spcPts val="0"/>
              </a:spcAft>
              <a:buSzPts val="2000"/>
              <a:buNone/>
            </a:pPr>
            <a:r>
              <a:rPr lang="en-GB" sz="2000" dirty="0">
                <a:solidFill>
                  <a:srgbClr val="0070C0"/>
                </a:solidFill>
              </a:rPr>
              <a:t>		</a:t>
            </a:r>
            <a:r>
              <a:rPr lang="en-GB" sz="2000" dirty="0" smtClean="0"/>
              <a:t>Follow </a:t>
            </a:r>
            <a:r>
              <a:rPr lang="en-GB" sz="2000" dirty="0"/>
              <a:t>us on Twitter @</a:t>
            </a:r>
            <a:r>
              <a:rPr lang="en-GB" sz="2000" dirty="0" err="1"/>
              <a:t>CES_Tweet</a:t>
            </a:r>
            <a:endParaRPr sz="2000" dirty="0"/>
          </a:p>
          <a:p>
            <a:pPr marL="0" lvl="0" indent="0" algn="l" rtl="0">
              <a:spcBef>
                <a:spcPts val="1000"/>
              </a:spcBef>
              <a:spcAft>
                <a:spcPts val="0"/>
              </a:spcAft>
              <a:buSzPts val="2000"/>
              <a:buNone/>
            </a:pPr>
            <a:endParaRPr sz="2000" dirty="0"/>
          </a:p>
          <a:p>
            <a:pPr marL="0" lvl="0" indent="0" algn="l" rtl="0">
              <a:spcBef>
                <a:spcPts val="1000"/>
              </a:spcBef>
              <a:spcAft>
                <a:spcPts val="0"/>
              </a:spcAft>
              <a:buSzPts val="2000"/>
              <a:buNone/>
            </a:pPr>
            <a:r>
              <a:rPr lang="en-GB" sz="2000" dirty="0"/>
              <a:t>	</a:t>
            </a:r>
            <a:r>
              <a:rPr lang="en-GB" sz="2000"/>
              <a:t>	</a:t>
            </a:r>
            <a:r>
              <a:rPr lang="en-GB" sz="2000" smtClean="0"/>
              <a:t>Follow </a:t>
            </a:r>
            <a:r>
              <a:rPr lang="en-GB" sz="2000" dirty="0"/>
              <a:t>us on Facebook @</a:t>
            </a:r>
            <a:r>
              <a:rPr lang="en-GB" sz="2000" dirty="0" err="1"/>
              <a:t>communityenergyscotland</a:t>
            </a:r>
            <a:endParaRPr sz="2000" dirty="0"/>
          </a:p>
        </p:txBody>
      </p:sp>
      <p:sp>
        <p:nvSpPr>
          <p:cNvPr id="655" name="Google Shape;655;p51"/>
          <p:cNvSpPr/>
          <p:nvPr/>
        </p:nvSpPr>
        <p:spPr>
          <a:xfrm>
            <a:off x="722914" y="1215127"/>
            <a:ext cx="676645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i="1" dirty="0">
                <a:solidFill>
                  <a:schemeClr val="lt1"/>
                </a:solidFill>
                <a:latin typeface="Century Gothic"/>
                <a:ea typeface="Century Gothic"/>
                <a:cs typeface="Century Gothic"/>
                <a:sym typeface="Century Gothic"/>
              </a:rPr>
              <a:t>Empowering Communities, Improving Lives</a:t>
            </a:r>
            <a:endParaRPr dirty="0"/>
          </a:p>
        </p:txBody>
      </p:sp>
      <p:pic>
        <p:nvPicPr>
          <p:cNvPr id="656" name="Google Shape;656;p51"/>
          <p:cNvPicPr preferRelativeResize="0"/>
          <p:nvPr/>
        </p:nvPicPr>
        <p:blipFill rotWithShape="1">
          <a:blip r:embed="rId4">
            <a:alphaModFix/>
          </a:blip>
          <a:srcRect/>
          <a:stretch/>
        </p:blipFill>
        <p:spPr>
          <a:xfrm>
            <a:off x="1981200" y="4465697"/>
            <a:ext cx="663671" cy="663671"/>
          </a:xfrm>
          <a:prstGeom prst="rect">
            <a:avLst/>
          </a:prstGeom>
          <a:noFill/>
          <a:ln>
            <a:noFill/>
          </a:ln>
        </p:spPr>
      </p:pic>
      <p:pic>
        <p:nvPicPr>
          <p:cNvPr id="657" name="Google Shape;657;p51"/>
          <p:cNvPicPr preferRelativeResize="0"/>
          <p:nvPr/>
        </p:nvPicPr>
        <p:blipFill rotWithShape="1">
          <a:blip r:embed="rId5">
            <a:alphaModFix/>
          </a:blip>
          <a:srcRect/>
          <a:stretch/>
        </p:blipFill>
        <p:spPr>
          <a:xfrm>
            <a:off x="1973880" y="5416055"/>
            <a:ext cx="670991" cy="670991"/>
          </a:xfrm>
          <a:prstGeom prst="rect">
            <a:avLst/>
          </a:prstGeom>
          <a:noFill/>
          <a:ln>
            <a:no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2584" y="434744"/>
            <a:ext cx="2840974" cy="1061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780" y="0"/>
            <a:ext cx="9683125" cy="6857999"/>
          </a:xfrm>
          <a:prstGeom prst="rect">
            <a:avLst/>
          </a:prstGeom>
        </p:spPr>
      </p:pic>
      <p:sp>
        <p:nvSpPr>
          <p:cNvPr id="4" name="Title 8"/>
          <p:cNvSpPr txBox="1">
            <a:spLocks/>
          </p:cNvSpPr>
          <p:nvPr/>
        </p:nvSpPr>
        <p:spPr>
          <a:xfrm>
            <a:off x="2207568" y="2701316"/>
            <a:ext cx="9217024" cy="1548168"/>
          </a:xfrm>
          <a:prstGeom prst="rect">
            <a:avLst/>
          </a:prstGeom>
        </p:spPr>
        <p:txBody>
          <a:bodyPr vert="horz" lIns="91440" tIns="45720" rIns="91440" bIns="45720" rtlCol="0" anchor="t">
            <a:noAutofit/>
          </a:bodyPr>
          <a:lstStyle>
            <a:lvl1pPr algn="l" defTabSz="457200" rtl="0" eaLnBrk="1" latinLnBrk="0" hangingPunct="1">
              <a:spcBef>
                <a:spcPct val="0"/>
              </a:spcBef>
              <a:buNone/>
              <a:defRPr sz="3000" kern="1200" spc="-50">
                <a:solidFill>
                  <a:srgbClr val="00B050"/>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50" normalizeH="0" baseline="0" noProof="0" dirty="0">
                <a:ln>
                  <a:noFill/>
                </a:ln>
                <a:solidFill>
                  <a:prstClr val="white"/>
                </a:solidFill>
                <a:effectLst/>
                <a:uLnTx/>
                <a:uFillTx/>
                <a:latin typeface="Arial"/>
                <a:ea typeface="+mj-ea"/>
                <a:cs typeface="+mj-cs"/>
              </a:rPr>
              <a:t>Approaches to Local Energy Planning</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dirty="0">
                <a:ln>
                  <a:noFill/>
                </a:ln>
                <a:solidFill>
                  <a:prstClr val="white"/>
                </a:solidFill>
                <a:effectLst/>
                <a:uLnTx/>
                <a:uFillTx/>
                <a:latin typeface="Arial"/>
                <a:ea typeface="+mj-ea"/>
                <a:cs typeface="+mj-cs"/>
              </a:rPr>
              <a:t>5 December 2019</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50" normalizeH="0" baseline="0" noProof="0" dirty="0">
              <a:ln>
                <a:noFill/>
              </a:ln>
              <a:solidFill>
                <a:prstClr val="white"/>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a:noFill/>
                </a:ln>
                <a:solidFill>
                  <a:srgbClr val="00B050"/>
                </a:solidFill>
                <a:effectLst/>
                <a:uLnTx/>
                <a:uFillTx/>
                <a:latin typeface="Arial"/>
                <a:ea typeface="+mj-ea"/>
                <a:cs typeface="+mj-cs"/>
              </a:rPr>
              <a:t/>
            </a:r>
            <a:br>
              <a:rPr kumimoji="0" lang="en-US" sz="3200" b="0" i="0" u="none" strike="noStrike" kern="1200" cap="none" spc="-50" normalizeH="0" baseline="0" noProof="0" dirty="0">
                <a:ln>
                  <a:noFill/>
                </a:ln>
                <a:solidFill>
                  <a:srgbClr val="00B050"/>
                </a:solidFill>
                <a:effectLst/>
                <a:uLnTx/>
                <a:uFillTx/>
                <a:latin typeface="Arial"/>
                <a:ea typeface="+mj-ea"/>
                <a:cs typeface="+mj-cs"/>
              </a:rPr>
            </a:br>
            <a:r>
              <a:rPr kumimoji="0" lang="en-GB" sz="3200" b="0" i="0" u="none" strike="noStrike" kern="1200" cap="none" spc="-50" normalizeH="0" baseline="0" noProof="0" dirty="0">
                <a:ln>
                  <a:noFill/>
                </a:ln>
                <a:solidFill>
                  <a:srgbClr val="00B050"/>
                </a:solidFill>
                <a:effectLst/>
                <a:uLnTx/>
                <a:uFillTx/>
                <a:latin typeface="Arial"/>
                <a:ea typeface="+mj-ea"/>
                <a:cs typeface="+mj-cs"/>
              </a:rPr>
              <a:t>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4926" y="6163804"/>
            <a:ext cx="1292615" cy="43354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8288" y="5661248"/>
            <a:ext cx="1872208" cy="126014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4218" y="266088"/>
            <a:ext cx="860255" cy="858657"/>
          </a:xfrm>
          <a:prstGeom prst="rect">
            <a:avLst/>
          </a:prstGeom>
        </p:spPr>
      </p:pic>
      <p:sp>
        <p:nvSpPr>
          <p:cNvPr id="11" name="Title 8"/>
          <p:cNvSpPr txBox="1">
            <a:spLocks/>
          </p:cNvSpPr>
          <p:nvPr/>
        </p:nvSpPr>
        <p:spPr>
          <a:xfrm>
            <a:off x="2207568" y="4783105"/>
            <a:ext cx="4320480" cy="423538"/>
          </a:xfrm>
          <a:prstGeom prst="rect">
            <a:avLst/>
          </a:prstGeom>
        </p:spPr>
        <p:txBody>
          <a:bodyPr vert="horz" lIns="91440" tIns="45720" rIns="91440" bIns="45720" rtlCol="0" anchor="t">
            <a:noAutofit/>
          </a:bodyPr>
          <a:lstStyle>
            <a:lvl1pPr algn="l" defTabSz="457200" rtl="0" eaLnBrk="1" latinLnBrk="0" hangingPunct="1">
              <a:spcBef>
                <a:spcPct val="0"/>
              </a:spcBef>
              <a:buNone/>
              <a:defRPr sz="3000" kern="1200" spc="-50">
                <a:solidFill>
                  <a:srgbClr val="00B050"/>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dirty="0">
                <a:ln>
                  <a:noFill/>
                </a:ln>
                <a:solidFill>
                  <a:prstClr val="white"/>
                </a:solidFill>
                <a:effectLst/>
                <a:uLnTx/>
                <a:uFillTx/>
                <a:latin typeface="Arial"/>
                <a:ea typeface="+mj-ea"/>
                <a:cs typeface="+mj-cs"/>
              </a:rPr>
              <a:t>Ross Jones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dirty="0">
                <a:ln>
                  <a:noFill/>
                </a:ln>
                <a:solidFill>
                  <a:prstClr val="white"/>
                </a:solidFill>
                <a:effectLst/>
                <a:uLnTx/>
                <a:uFillTx/>
                <a:latin typeface="Arial"/>
                <a:ea typeface="+mj-ea"/>
                <a:cs typeface="+mj-cs"/>
              </a:rPr>
              <a:t>Local Energy Scotland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50" normalizeH="0" baseline="0" noProof="0" dirty="0">
                <a:ln>
                  <a:noFill/>
                </a:ln>
                <a:solidFill>
                  <a:srgbClr val="00B050"/>
                </a:solidFill>
                <a:effectLst/>
                <a:uLnTx/>
                <a:uFillTx/>
                <a:latin typeface="Arial"/>
                <a:ea typeface="+mj-ea"/>
                <a:cs typeface="+mj-cs"/>
              </a:rPr>
              <a:t/>
            </a:r>
            <a:br>
              <a:rPr kumimoji="0" lang="en-US" sz="2000" b="0" i="1" u="none" strike="noStrike" kern="1200" cap="none" spc="-50" normalizeH="0" baseline="0" noProof="0" dirty="0">
                <a:ln>
                  <a:noFill/>
                </a:ln>
                <a:solidFill>
                  <a:srgbClr val="00B050"/>
                </a:solidFill>
                <a:effectLst/>
                <a:uLnTx/>
                <a:uFillTx/>
                <a:latin typeface="Arial"/>
                <a:ea typeface="+mj-ea"/>
                <a:cs typeface="+mj-cs"/>
              </a:rPr>
            </a:br>
            <a:r>
              <a:rPr kumimoji="0" lang="en-GB" sz="2000" b="0" i="0" u="none" strike="noStrike" kern="1200" cap="none" spc="-50" normalizeH="0" baseline="0" noProof="0" dirty="0">
                <a:ln>
                  <a:noFill/>
                </a:ln>
                <a:solidFill>
                  <a:srgbClr val="00B050"/>
                </a:solidFill>
                <a:effectLst/>
                <a:uLnTx/>
                <a:uFillTx/>
                <a:latin typeface="Arial"/>
                <a:ea typeface="+mj-ea"/>
                <a:cs typeface="+mj-cs"/>
              </a:rPr>
              <a:t>	   </a:t>
            </a:r>
          </a:p>
        </p:txBody>
      </p:sp>
      <p:pic>
        <p:nvPicPr>
          <p:cNvPr id="9" name="Picture 8">
            <a:extLst>
              <a:ext uri="{FF2B5EF4-FFF2-40B4-BE49-F238E27FC236}">
                <a16:creationId xmlns:a16="http://schemas.microsoft.com/office/drawing/2014/main" id="{0AA88B75-9149-4261-B6A1-30D02BD917D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64724" y="6165305"/>
            <a:ext cx="1079348" cy="371397"/>
          </a:xfrm>
          <a:prstGeom prst="rect">
            <a:avLst/>
          </a:prstGeom>
        </p:spPr>
      </p:pic>
    </p:spTree>
    <p:extLst>
      <p:ext uri="{BB962C8B-B14F-4D97-AF65-F5344CB8AC3E}">
        <p14:creationId xmlns:p14="http://schemas.microsoft.com/office/powerpoint/2010/main" val="1532153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480" t="21333" r="2812" b="16167"/>
          <a:stretch/>
        </p:blipFill>
        <p:spPr bwMode="auto">
          <a:xfrm>
            <a:off x="1524000" y="1278405"/>
            <a:ext cx="9144000" cy="4072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75BCB5B5-A2AD-4638-8A08-837AB74E0B4D}"/>
              </a:ext>
            </a:extLst>
          </p:cNvPr>
          <p:cNvSpPr txBox="1">
            <a:spLocks/>
          </p:cNvSpPr>
          <p:nvPr/>
        </p:nvSpPr>
        <p:spPr>
          <a:xfrm>
            <a:off x="1885951" y="322061"/>
            <a:ext cx="7306393" cy="778281"/>
          </a:xfrm>
          <a:prstGeom prst="rect">
            <a:avLst/>
          </a:prstGeom>
        </p:spPr>
        <p:txBody>
          <a:bodyPr/>
          <a:lstStyle>
            <a:lvl1pPr algn="l" defTabSz="457200" rtl="0" eaLnBrk="1" latinLnBrk="0" hangingPunct="1">
              <a:spcBef>
                <a:spcPct val="0"/>
              </a:spcBef>
              <a:buNone/>
              <a:defRPr sz="3000" kern="1200" spc="-50">
                <a:solidFill>
                  <a:schemeClr val="tx2"/>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50" normalizeH="0" baseline="0" noProof="0" dirty="0">
                <a:ln>
                  <a:noFill/>
                </a:ln>
                <a:solidFill>
                  <a:srgbClr val="00B050"/>
                </a:solidFill>
                <a:effectLst/>
                <a:uLnTx/>
                <a:uFillTx/>
                <a:latin typeface="Arial"/>
                <a:ea typeface="+mj-ea"/>
                <a:cs typeface="+mj-cs"/>
              </a:rPr>
              <a:t>About us</a:t>
            </a:r>
          </a:p>
        </p:txBody>
      </p:sp>
      <p:sp>
        <p:nvSpPr>
          <p:cNvPr id="4" name="Slide Number Placeholder 3">
            <a:extLst>
              <a:ext uri="{FF2B5EF4-FFF2-40B4-BE49-F238E27FC236}">
                <a16:creationId xmlns:a16="http://schemas.microsoft.com/office/drawing/2014/main" id="{B227EDF5-FEAC-4FB0-8B1D-02A3D48EFB93}"/>
              </a:ext>
            </a:extLst>
          </p:cNvPr>
          <p:cNvSpPr txBox="1">
            <a:spLocks/>
          </p:cNvSpPr>
          <p:nvPr/>
        </p:nvSpPr>
        <p:spPr>
          <a:xfrm>
            <a:off x="1559497" y="6597352"/>
            <a:ext cx="504056" cy="2364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B94EDB2-D1AD-4CC8-9623-AFA2EAECC4EE}" type="slidenum">
              <a:rPr kumimoji="0" lang="en-GB" sz="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3275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DCE1-767D-4E2C-A4F5-F453C084BBA2}"/>
              </a:ext>
            </a:extLst>
          </p:cNvPr>
          <p:cNvSpPr>
            <a:spLocks noGrp="1"/>
          </p:cNvSpPr>
          <p:nvPr>
            <p:ph type="title"/>
          </p:nvPr>
        </p:nvSpPr>
        <p:spPr>
          <a:xfrm>
            <a:off x="1885951" y="322061"/>
            <a:ext cx="7306393" cy="778281"/>
          </a:xfrm>
        </p:spPr>
        <p:txBody>
          <a:bodyPr/>
          <a:lstStyle/>
          <a:p>
            <a:r>
              <a:rPr lang="en-GB" dirty="0"/>
              <a:t>Approaches to Local Area Planning</a:t>
            </a:r>
          </a:p>
        </p:txBody>
      </p:sp>
      <p:sp>
        <p:nvSpPr>
          <p:cNvPr id="4" name="Title 2">
            <a:extLst>
              <a:ext uri="{FF2B5EF4-FFF2-40B4-BE49-F238E27FC236}">
                <a16:creationId xmlns:a16="http://schemas.microsoft.com/office/drawing/2014/main" id="{0BF555A5-BB6B-4EC8-B11A-8578E5B774A8}"/>
              </a:ext>
            </a:extLst>
          </p:cNvPr>
          <p:cNvSpPr txBox="1">
            <a:spLocks/>
          </p:cNvSpPr>
          <p:nvPr/>
        </p:nvSpPr>
        <p:spPr>
          <a:xfrm>
            <a:off x="2060104" y="1093876"/>
            <a:ext cx="7996336" cy="4207332"/>
          </a:xfrm>
          <a:prstGeom prst="rect">
            <a:avLst/>
          </a:prstGeom>
        </p:spPr>
        <p:txBody>
          <a:bodyPr/>
          <a:lstStyle>
            <a:lvl1pPr algn="l" defTabSz="457200" rtl="0" eaLnBrk="1" latinLnBrk="0" hangingPunct="1">
              <a:spcBef>
                <a:spcPct val="0"/>
              </a:spcBef>
              <a:buNone/>
              <a:defRPr sz="3000" kern="1200" spc="-50">
                <a:solidFill>
                  <a:srgbClr val="00B050"/>
                </a:solidFill>
                <a:latin typeface="+mj-lt"/>
                <a:ea typeface="+mj-ea"/>
                <a:cs typeface="+mj-cs"/>
              </a:defRPr>
            </a:lvl1pPr>
          </a:lstStyle>
          <a:p>
            <a:pPr marL="342900" marR="0" lvl="0" indent="-34290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GB" sz="2400" b="0" i="0" u="none" strike="noStrike" kern="1200" cap="none" spc="-50" normalizeH="0" baseline="0" noProof="0" dirty="0">
                <a:ln>
                  <a:noFill/>
                </a:ln>
                <a:solidFill>
                  <a:prstClr val="black"/>
                </a:solidFill>
                <a:effectLst/>
                <a:uLnTx/>
                <a:uFillTx/>
                <a:latin typeface="Arial"/>
                <a:ea typeface="+mj-ea"/>
                <a:cs typeface="+mj-cs"/>
              </a:rPr>
              <a:t>Local Heat and Energy Efficiency Strategies (LHEES)</a:t>
            </a:r>
            <a:r>
              <a:rPr kumimoji="0" lang="en-GB" sz="2800" b="0" i="0" u="none" strike="noStrike" kern="1200" cap="none" spc="-50" normalizeH="0" baseline="0" noProof="0" dirty="0">
                <a:ln>
                  <a:noFill/>
                </a:ln>
                <a:solidFill>
                  <a:prstClr val="black"/>
                </a:solidFill>
                <a:effectLst/>
                <a:uLnTx/>
                <a:uFillTx/>
                <a:latin typeface="Arial"/>
                <a:ea typeface="+mj-ea"/>
                <a:cs typeface="+mj-cs"/>
              </a:rPr>
              <a:t/>
            </a:r>
            <a:br>
              <a:rPr kumimoji="0" lang="en-GB" sz="2800" b="0" i="0" u="none" strike="noStrike" kern="1200" cap="none" spc="-50" normalizeH="0" baseline="0" noProof="0" dirty="0">
                <a:ln>
                  <a:noFill/>
                </a:ln>
                <a:solidFill>
                  <a:prstClr val="black"/>
                </a:solidFill>
                <a:effectLst/>
                <a:uLnTx/>
                <a:uFillTx/>
                <a:latin typeface="Arial"/>
                <a:ea typeface="+mj-ea"/>
                <a:cs typeface="+mj-cs"/>
              </a:rPr>
            </a:br>
            <a:r>
              <a:rPr kumimoji="0" lang="en-GB" sz="1800" b="0" i="0" u="none" strike="noStrike" kern="1200" cap="none" spc="-50" normalizeH="0" baseline="0" noProof="0" dirty="0">
                <a:ln>
                  <a:noFill/>
                </a:ln>
                <a:solidFill>
                  <a:prstClr val="black"/>
                </a:solidFill>
                <a:effectLst/>
                <a:uLnTx/>
                <a:uFillTx/>
                <a:latin typeface="Arial"/>
                <a:ea typeface="+mj-ea"/>
                <a:cs typeface="+mj-cs"/>
              </a:rPr>
              <a:t>Focussed on where the Scottish Government have devolved powers. Proposal to legislate as a statutory minimum for local authorities to undertake a long-term plan for heat decarbonisation and energy efficiency.</a:t>
            </a:r>
          </a:p>
          <a:p>
            <a:pPr marL="342900" marR="0" lvl="0" indent="-34290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GB" sz="2400" b="0" i="0" u="none" strike="noStrike" kern="1200" cap="none" spc="-50" normalizeH="0" baseline="0" noProof="0" dirty="0">
                <a:ln>
                  <a:noFill/>
                </a:ln>
                <a:solidFill>
                  <a:prstClr val="black"/>
                </a:solidFill>
                <a:effectLst/>
                <a:uLnTx/>
                <a:uFillTx/>
                <a:latin typeface="Arial"/>
                <a:ea typeface="+mj-ea"/>
                <a:cs typeface="+mj-cs"/>
              </a:rPr>
              <a:t>Local Area Energy Plans</a:t>
            </a:r>
            <a:br>
              <a:rPr kumimoji="0" lang="en-GB" sz="2400" b="0" i="0" u="none" strike="noStrike" kern="1200" cap="none" spc="-50" normalizeH="0" baseline="0" noProof="0" dirty="0">
                <a:ln>
                  <a:noFill/>
                </a:ln>
                <a:solidFill>
                  <a:prstClr val="black"/>
                </a:solidFill>
                <a:effectLst/>
                <a:uLnTx/>
                <a:uFillTx/>
                <a:latin typeface="Arial"/>
                <a:ea typeface="+mj-ea"/>
                <a:cs typeface="+mj-cs"/>
              </a:rPr>
            </a:br>
            <a:r>
              <a:rPr kumimoji="0" lang="en-GB" sz="1800" b="0" i="0" u="none" strike="noStrike" kern="1200" cap="none" spc="-50" normalizeH="0" baseline="0" noProof="0" dirty="0">
                <a:ln>
                  <a:noFill/>
                </a:ln>
                <a:solidFill>
                  <a:prstClr val="black"/>
                </a:solidFill>
                <a:effectLst/>
                <a:uLnTx/>
                <a:uFillTx/>
                <a:latin typeface="Arial"/>
                <a:ea typeface="+mj-ea"/>
                <a:cs typeface="+mj-cs"/>
              </a:rPr>
              <a:t>Predominantly local authority led and covers the whole of the energy system </a:t>
            </a:r>
            <a:r>
              <a:rPr kumimoji="0" lang="en-GB" sz="1600" b="0" i="0" u="none" strike="noStrike" kern="1200" cap="none" spc="-50" normalizeH="0" baseline="30000" noProof="0" dirty="0">
                <a:ln>
                  <a:noFill/>
                </a:ln>
                <a:solidFill>
                  <a:srgbClr val="00B050"/>
                </a:solidFill>
                <a:effectLst/>
                <a:uLnTx/>
                <a:uFillTx/>
                <a:latin typeface="Arial"/>
                <a:ea typeface="+mj-ea"/>
                <a:cs typeface="+mj-cs"/>
              </a:rPr>
              <a:t>1</a:t>
            </a:r>
            <a:r>
              <a:rPr kumimoji="0" lang="en-GB" sz="1800" b="0" i="0" u="none" strike="noStrike" kern="1200" cap="none" spc="-50" normalizeH="0" baseline="0" noProof="0" dirty="0">
                <a:ln>
                  <a:noFill/>
                </a:ln>
                <a:solidFill>
                  <a:prstClr val="black"/>
                </a:solidFill>
                <a:effectLst/>
                <a:uLnTx/>
                <a:uFillTx/>
                <a:latin typeface="Arial"/>
                <a:ea typeface="+mj-ea"/>
                <a:cs typeface="+mj-cs"/>
              </a:rPr>
              <a:t> in a specific area with wider stakeholder engagement. Decision to undertake one will be determined by the local stakeholders.</a:t>
            </a:r>
          </a:p>
          <a:p>
            <a:pPr marL="342900" marR="0" lvl="0" indent="-34290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GB" sz="2400" b="0" i="0" u="none" strike="noStrike" kern="1200" cap="none" spc="-50" normalizeH="0" baseline="0" noProof="0" dirty="0">
                <a:ln>
                  <a:noFill/>
                </a:ln>
                <a:solidFill>
                  <a:prstClr val="black"/>
                </a:solidFill>
                <a:effectLst/>
                <a:uLnTx/>
                <a:uFillTx/>
                <a:latin typeface="Arial"/>
                <a:ea typeface="+mj-ea"/>
                <a:cs typeface="+mj-cs"/>
              </a:rPr>
              <a:t>Community-led Local Energy Plans</a:t>
            </a:r>
            <a:r>
              <a:rPr kumimoji="0" lang="en-GB" sz="2000" b="0" i="0" u="none" strike="noStrike" kern="1200" cap="none" spc="-50" normalizeH="0" baseline="0" noProof="0" dirty="0">
                <a:ln>
                  <a:noFill/>
                </a:ln>
                <a:solidFill>
                  <a:prstClr val="black"/>
                </a:solidFill>
                <a:effectLst/>
                <a:uLnTx/>
                <a:uFillTx/>
                <a:latin typeface="Arial"/>
                <a:ea typeface="+mj-ea"/>
                <a:cs typeface="+mj-cs"/>
              </a:rPr>
              <a:t/>
            </a:r>
            <a:br>
              <a:rPr kumimoji="0" lang="en-GB" sz="2000" b="0" i="0" u="none" strike="noStrike" kern="1200" cap="none" spc="-50" normalizeH="0" baseline="0" noProof="0" dirty="0">
                <a:ln>
                  <a:noFill/>
                </a:ln>
                <a:solidFill>
                  <a:prstClr val="black"/>
                </a:solidFill>
                <a:effectLst/>
                <a:uLnTx/>
                <a:uFillTx/>
                <a:latin typeface="Arial"/>
                <a:ea typeface="+mj-ea"/>
                <a:cs typeface="+mj-cs"/>
              </a:rPr>
            </a:br>
            <a:r>
              <a:rPr kumimoji="0" lang="en-GB" sz="1800" b="0" i="0" u="none" strike="noStrike" kern="1200" cap="none" spc="-50" normalizeH="0" baseline="0" noProof="0" dirty="0">
                <a:ln>
                  <a:noFill/>
                </a:ln>
                <a:solidFill>
                  <a:prstClr val="black"/>
                </a:solidFill>
                <a:effectLst/>
                <a:uLnTx/>
                <a:uFillTx/>
                <a:latin typeface="Arial"/>
                <a:ea typeface="+mj-ea"/>
                <a:cs typeface="+mj-cs"/>
              </a:rPr>
              <a:t>Created by communities and designed in-line with local needs. Covers the whole of the energy system </a:t>
            </a:r>
            <a:r>
              <a:rPr kumimoji="0" lang="en-GB" sz="1600" b="0" i="0" u="none" strike="noStrike" kern="1200" cap="none" spc="-50" normalizeH="0" baseline="30000" noProof="0" dirty="0">
                <a:ln>
                  <a:noFill/>
                </a:ln>
                <a:solidFill>
                  <a:srgbClr val="00B050"/>
                </a:solidFill>
                <a:effectLst/>
                <a:uLnTx/>
                <a:uFillTx/>
                <a:latin typeface="Arial"/>
                <a:ea typeface="+mj-ea"/>
                <a:cs typeface="+mj-cs"/>
              </a:rPr>
              <a:t>1</a:t>
            </a:r>
            <a:r>
              <a:rPr kumimoji="0" lang="en-GB" sz="1800" b="0" i="0" u="none" strike="noStrike" kern="1200" cap="none" spc="-50" normalizeH="0" baseline="0" noProof="0" dirty="0">
                <a:ln>
                  <a:noFill/>
                </a:ln>
                <a:solidFill>
                  <a:prstClr val="black"/>
                </a:solidFill>
                <a:effectLst/>
                <a:uLnTx/>
                <a:uFillTx/>
                <a:latin typeface="Arial"/>
                <a:ea typeface="+mj-ea"/>
                <a:cs typeface="+mj-cs"/>
              </a:rPr>
              <a:t>. Typically focusses on smaller geographical areas. Sets out the key priorities and opportunities. Places these in the context of local and regional planning processes.</a:t>
            </a:r>
            <a:endParaRPr kumimoji="0" lang="en-GB" sz="2000" b="0" i="0" u="none" strike="noStrike" kern="1200" cap="none" spc="-50" normalizeH="0" baseline="0" noProof="0" dirty="0">
              <a:ln>
                <a:noFill/>
              </a:ln>
              <a:solidFill>
                <a:prstClr val="black"/>
              </a:solidFill>
              <a:effectLst/>
              <a:uLnTx/>
              <a:uFillTx/>
              <a:latin typeface="Arial"/>
              <a:ea typeface="+mj-ea"/>
              <a:cs typeface="+mj-cs"/>
            </a:endParaRPr>
          </a:p>
          <a:p>
            <a:pPr marL="342900" marR="0" lvl="0" indent="-342900" algn="l" defTabSz="457200" rtl="0" eaLnBrk="1" fontAlgn="auto" latinLnBrk="0" hangingPunct="1">
              <a:lnSpc>
                <a:spcPct val="100000"/>
              </a:lnSpc>
              <a:spcBef>
                <a:spcPts val="1200"/>
              </a:spcBef>
              <a:spcAft>
                <a:spcPts val="0"/>
              </a:spcAft>
              <a:buClrTx/>
              <a:buSzTx/>
              <a:buFont typeface="Arial" pitchFamily="34" charset="0"/>
              <a:buChar char="•"/>
              <a:tabLst/>
              <a:defRPr/>
            </a:pPr>
            <a:endParaRPr kumimoji="0" lang="en-GB" sz="2400" b="0" i="0" u="none" strike="noStrike" kern="1200" cap="none" spc="-50" normalizeH="0" baseline="0" noProof="0" dirty="0">
              <a:ln>
                <a:noFill/>
              </a:ln>
              <a:solidFill>
                <a:srgbClr val="39B54A"/>
              </a:solidFill>
              <a:effectLst/>
              <a:uLnTx/>
              <a:uFillTx/>
              <a:latin typeface="Arial"/>
              <a:ea typeface="+mj-ea"/>
              <a:cs typeface="+mj-cs"/>
            </a:endParaRPr>
          </a:p>
        </p:txBody>
      </p:sp>
      <p:sp>
        <p:nvSpPr>
          <p:cNvPr id="9" name="TextBox 8">
            <a:extLst>
              <a:ext uri="{FF2B5EF4-FFF2-40B4-BE49-F238E27FC236}">
                <a16:creationId xmlns:a16="http://schemas.microsoft.com/office/drawing/2014/main" id="{543BA95C-7C0C-4664-B510-224BAEC69CDC}"/>
              </a:ext>
            </a:extLst>
          </p:cNvPr>
          <p:cNvSpPr txBox="1"/>
          <p:nvPr/>
        </p:nvSpPr>
        <p:spPr>
          <a:xfrm>
            <a:off x="2530202" y="5661249"/>
            <a:ext cx="738222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200" b="0" i="0" u="none" strike="noStrike" kern="1200" cap="none" spc="0" normalizeH="0" baseline="30000" noProof="0" dirty="0">
                <a:ln>
                  <a:noFill/>
                </a:ln>
                <a:solidFill>
                  <a:srgbClr val="00B050"/>
                </a:solidFill>
                <a:effectLst/>
                <a:uLnTx/>
                <a:uFillTx/>
                <a:latin typeface="Arial"/>
                <a:ea typeface="+mn-ea"/>
                <a:cs typeface="+mn-cs"/>
              </a:rPr>
              <a:t>1</a:t>
            </a:r>
            <a:r>
              <a:rPr kumimoji="0" lang="en-GB" sz="1200" b="0" i="0" u="none" strike="noStrike" kern="1200" cap="none" spc="0" normalizeH="0" baseline="0" noProof="0" dirty="0">
                <a:ln>
                  <a:noFill/>
                </a:ln>
                <a:solidFill>
                  <a:prstClr val="black"/>
                </a:solidFill>
                <a:effectLst/>
                <a:uLnTx/>
                <a:uFillTx/>
                <a:latin typeface="Arial"/>
                <a:ea typeface="+mn-ea"/>
                <a:cs typeface="+mn-cs"/>
              </a:rPr>
              <a:t> whole energy system = electricity, heat, transport</a:t>
            </a:r>
          </a:p>
        </p:txBody>
      </p:sp>
      <p:sp>
        <p:nvSpPr>
          <p:cNvPr id="5" name="Slide Number Placeholder 3">
            <a:extLst>
              <a:ext uri="{FF2B5EF4-FFF2-40B4-BE49-F238E27FC236}">
                <a16:creationId xmlns:a16="http://schemas.microsoft.com/office/drawing/2014/main" id="{A158F63C-3130-4E58-B8DF-C5730AAFA143}"/>
              </a:ext>
            </a:extLst>
          </p:cNvPr>
          <p:cNvSpPr txBox="1">
            <a:spLocks/>
          </p:cNvSpPr>
          <p:nvPr/>
        </p:nvSpPr>
        <p:spPr>
          <a:xfrm>
            <a:off x="1559497" y="6597352"/>
            <a:ext cx="504056" cy="2364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B94EDB2-D1AD-4CC8-9623-AFA2EAECC4EE}" type="slidenum">
              <a:rPr kumimoji="0" lang="en-GB" sz="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82846054"/>
      </p:ext>
    </p:extLst>
  </p:cSld>
  <p:clrMapOvr>
    <a:masterClrMapping/>
  </p:clrMapOvr>
</p:sld>
</file>

<file path=ppt/theme/theme1.xml><?xml version="1.0" encoding="utf-8"?>
<a:theme xmlns:a="http://schemas.openxmlformats.org/drawingml/2006/main" name="Quotable">
  <a:themeElements>
    <a:clrScheme name="Custom 2">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0070C0"/>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 partn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 partn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01E5A2B14E8A4386CA68717200E8F0" ma:contentTypeVersion="10" ma:contentTypeDescription="Create a new document." ma:contentTypeScope="" ma:versionID="1f2c89c31db1c586eaaad109773a4d06">
  <xsd:schema xmlns:xsd="http://www.w3.org/2001/XMLSchema" xmlns:xs="http://www.w3.org/2001/XMLSchema" xmlns:p="http://schemas.microsoft.com/office/2006/metadata/properties" xmlns:ns2="cc7dd946-1e2a-43bf-8ec0-f738aa0e4fbf" xmlns:ns3="ddadf5da-72ed-4b87-b714-d9418f246da2" targetNamespace="http://schemas.microsoft.com/office/2006/metadata/properties" ma:root="true" ma:fieldsID="19f86c7e8524c51fc27081fd1ad315c5" ns2:_="" ns3:_="">
    <xsd:import namespace="cc7dd946-1e2a-43bf-8ec0-f738aa0e4fbf"/>
    <xsd:import namespace="ddadf5da-72ed-4b87-b714-d9418f246da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7dd946-1e2a-43bf-8ec0-f738aa0e4f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adf5da-72ed-4b87-b714-d9418f246da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1F9D10F-5F79-4662-9533-745B5B523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7dd946-1e2a-43bf-8ec0-f738aa0e4fbf"/>
    <ds:schemaRef ds:uri="ddadf5da-72ed-4b87-b714-d9418f246d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D9FB0D-9AC2-4DC9-A16D-976C40959DB3}">
  <ds:schemaRefs>
    <ds:schemaRef ds:uri="http://schemas.microsoft.com/sharepoint/v3/contenttype/forms"/>
  </ds:schemaRefs>
</ds:datastoreItem>
</file>

<file path=customXml/itemProps3.xml><?xml version="1.0" encoding="utf-8"?>
<ds:datastoreItem xmlns:ds="http://schemas.openxmlformats.org/officeDocument/2006/customXml" ds:itemID="{0FA5BEBC-92A3-4A7A-98AD-A9F2E9B49A64}">
  <ds:schemaRefs>
    <ds:schemaRef ds:uri="cc7dd946-1e2a-43bf-8ec0-f738aa0e4fbf"/>
    <ds:schemaRef ds:uri="http://purl.org/dc/terms/"/>
    <ds:schemaRef ds:uri="http://schemas.openxmlformats.org/package/2006/metadata/core-properties"/>
    <ds:schemaRef ds:uri="ddadf5da-72ed-4b87-b714-d9418f246da2"/>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1736</TotalTime>
  <Words>4433</Words>
  <Application>Microsoft Office PowerPoint</Application>
  <PresentationFormat>Widescreen</PresentationFormat>
  <Paragraphs>523</Paragraphs>
  <Slides>67</Slides>
  <Notes>27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67</vt:i4>
      </vt:variant>
    </vt:vector>
  </HeadingPairs>
  <TitlesOfParts>
    <vt:vector size="79" baseType="lpstr">
      <vt:lpstr>Arial</vt:lpstr>
      <vt:lpstr>Arial Rounded MT Bold</vt:lpstr>
      <vt:lpstr>Noto Sans Symbols</vt:lpstr>
      <vt:lpstr>Calibri</vt:lpstr>
      <vt:lpstr>Calibri Light</vt:lpstr>
      <vt:lpstr>Times New Roman</vt:lpstr>
      <vt:lpstr>Century Gothic</vt:lpstr>
      <vt:lpstr>Courier New</vt:lpstr>
      <vt:lpstr>Quotable</vt:lpstr>
      <vt:lpstr>2_Office Theme - partners</vt:lpstr>
      <vt:lpstr>3_Office Theme - partners</vt:lpstr>
      <vt:lpstr>1_Office Theme</vt:lpstr>
      <vt:lpstr>PowerPoint Presentation</vt:lpstr>
      <vt:lpstr>Aims</vt:lpstr>
      <vt:lpstr>Local Energy Planning</vt:lpstr>
      <vt:lpstr>What are we going to cover? </vt:lpstr>
      <vt:lpstr>Local energy plans - local energy systems</vt:lpstr>
      <vt:lpstr>Local energy plans - local energy systems</vt:lpstr>
      <vt:lpstr>PowerPoint Presentation</vt:lpstr>
      <vt:lpstr>PowerPoint Presentation</vt:lpstr>
      <vt:lpstr>Approaches to Local Area Planning</vt:lpstr>
      <vt:lpstr>Approaches to Local Area Planning</vt:lpstr>
      <vt:lpstr>Community-led Local Energy Plans</vt:lpstr>
      <vt:lpstr>Community-led LEPs provide an opportunity to: </vt:lpstr>
      <vt:lpstr>Community-led LEP Model</vt:lpstr>
      <vt:lpstr>Options appraisal – a process</vt:lpstr>
      <vt:lpstr>Community engagement is key</vt:lpstr>
      <vt:lpstr>PowerPoint Presentation</vt:lpstr>
      <vt:lpstr>Looking ahead</vt:lpstr>
      <vt:lpstr>PowerPoint Presentation</vt:lpstr>
      <vt:lpstr>Locality</vt:lpstr>
      <vt:lpstr>Changing strategic landscape</vt:lpstr>
      <vt:lpstr>What is a Local Energy Plan?</vt:lpstr>
      <vt:lpstr>Community Engagement (supported by Community Energy Scotland) </vt:lpstr>
      <vt:lpstr>Energy audit (baseline) – the market</vt:lpstr>
      <vt:lpstr>Challenges/drivers</vt:lpstr>
      <vt:lpstr>Actions</vt:lpstr>
      <vt:lpstr>Outcomes (ad hoc)</vt:lpstr>
      <vt:lpstr>Outcomes (funded)</vt:lpstr>
      <vt:lpstr>Outcomes (grounded &amp; forward looking)</vt:lpstr>
      <vt:lpstr>Outcomes (research)</vt:lpstr>
      <vt:lpstr>Reflections</vt:lpstr>
      <vt:lpstr>PowerPoint Presentation</vt:lpstr>
      <vt:lpstr>Involving communities </vt:lpstr>
      <vt:lpstr>PowerPoint Presentation</vt:lpstr>
      <vt:lpstr>Motivations </vt:lpstr>
      <vt:lpstr>Partnerships</vt:lpstr>
      <vt:lpstr>Partnerships</vt:lpstr>
      <vt:lpstr>Organisational Structures</vt:lpstr>
      <vt:lpstr>PowerPoint Presentation</vt:lpstr>
      <vt:lpstr>PowerPoint Presentation</vt:lpstr>
      <vt:lpstr>Co-operatives and Community Benefit Societies</vt:lpstr>
      <vt:lpstr>PowerPoint Presentation</vt:lpstr>
      <vt:lpstr>Funding &amp; Financing</vt:lpstr>
      <vt:lpstr>Business Models</vt:lpstr>
      <vt:lpstr>PowerPoint Presentation</vt:lpstr>
      <vt:lpstr>PowerPoint Presentation</vt:lpstr>
      <vt:lpstr>PowerPoint Presentation</vt:lpstr>
      <vt:lpstr>PowerPoint Presentation</vt:lpstr>
      <vt:lpstr>PowerPoint Presentation</vt:lpstr>
      <vt:lpstr>Capital </vt:lpstr>
      <vt:lpstr>Increase income</vt:lpstr>
      <vt:lpstr>Reduce running costs</vt:lpstr>
      <vt:lpstr>PowerPoint Presentation</vt:lpstr>
      <vt:lpstr>Current Funding </vt:lpstr>
      <vt:lpstr>Community/Local Energy Funds</vt:lpstr>
      <vt:lpstr>Innovation &amp; Capital Funding</vt:lpstr>
      <vt:lpstr>Technology Specific Funds</vt:lpstr>
      <vt:lpstr>Social Impact &amp; Fuel Poverty Funds</vt:lpstr>
      <vt:lpstr>Financing Options</vt:lpstr>
      <vt:lpstr>Co-operatives and Community Benefit Societies</vt:lpstr>
      <vt:lpstr>PowerPoint Presentation</vt:lpstr>
      <vt:lpstr>PowerPoint Presentation</vt:lpstr>
      <vt:lpstr>PowerPoint Presentation</vt:lpstr>
      <vt:lpstr>PowerPoint Presentation</vt:lpstr>
      <vt:lpstr>Other possibilities</vt:lpstr>
      <vt:lpstr>Impact Investing Institute </vt:lpstr>
      <vt:lpstr>PowerPoint Presentation</vt:lpstr>
      <vt:lpstr>Community Energy Scotland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ENERGY FUTURES</dc:title>
  <dc:creator>Brad Doswell</dc:creator>
  <cp:lastModifiedBy>Victoria Mackay</cp:lastModifiedBy>
  <cp:revision>205</cp:revision>
  <dcterms:created xsi:type="dcterms:W3CDTF">2018-02-07T12:56:30Z</dcterms:created>
  <dcterms:modified xsi:type="dcterms:W3CDTF">2019-12-11T10:43:06Z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0x010100C301E5A2B14E8A4386CA68717200E8F0</vt:lpwstr>
  </property>
</Properties>
</file>