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4"/>
  </p:notesMasterIdLst>
  <p:sldIdLst>
    <p:sldId id="256" r:id="rId5"/>
    <p:sldId id="342" r:id="rId6"/>
    <p:sldId id="343" r:id="rId7"/>
    <p:sldId id="344" r:id="rId8"/>
    <p:sldId id="345" r:id="rId9"/>
    <p:sldId id="346" r:id="rId10"/>
    <p:sldId id="347" r:id="rId11"/>
    <p:sldId id="389" r:id="rId12"/>
    <p:sldId id="395" r:id="rId13"/>
    <p:sldId id="349" r:id="rId14"/>
    <p:sldId id="351" r:id="rId15"/>
    <p:sldId id="352" r:id="rId16"/>
    <p:sldId id="353" r:id="rId17"/>
    <p:sldId id="368" r:id="rId18"/>
    <p:sldId id="369" r:id="rId19"/>
    <p:sldId id="399" r:id="rId20"/>
    <p:sldId id="400" r:id="rId21"/>
    <p:sldId id="370" r:id="rId22"/>
    <p:sldId id="401" r:id="rId23"/>
    <p:sldId id="402" r:id="rId24"/>
    <p:sldId id="403" r:id="rId25"/>
    <p:sldId id="404" r:id="rId26"/>
    <p:sldId id="371" r:id="rId27"/>
    <p:sldId id="372" r:id="rId28"/>
    <p:sldId id="373" r:id="rId29"/>
    <p:sldId id="405" r:id="rId30"/>
    <p:sldId id="374" r:id="rId31"/>
    <p:sldId id="376" r:id="rId32"/>
    <p:sldId id="377" r:id="rId33"/>
    <p:sldId id="354" r:id="rId34"/>
    <p:sldId id="355" r:id="rId35"/>
    <p:sldId id="357" r:id="rId36"/>
    <p:sldId id="358" r:id="rId37"/>
    <p:sldId id="380" r:id="rId38"/>
    <p:sldId id="398" r:id="rId39"/>
    <p:sldId id="381" r:id="rId40"/>
    <p:sldId id="382" r:id="rId41"/>
    <p:sldId id="383" r:id="rId42"/>
    <p:sldId id="384" r:id="rId43"/>
    <p:sldId id="363" r:id="rId44"/>
    <p:sldId id="392" r:id="rId45"/>
    <p:sldId id="393" r:id="rId46"/>
    <p:sldId id="367" r:id="rId47"/>
    <p:sldId id="394" r:id="rId48"/>
    <p:sldId id="365" r:id="rId49"/>
    <p:sldId id="387" r:id="rId50"/>
    <p:sldId id="388" r:id="rId51"/>
    <p:sldId id="406" r:id="rId52"/>
    <p:sldId id="306" r:id="rId53"/>
  </p:sldIdLst>
  <p:sldSz cx="12192000" cy="6858000"/>
  <p:notesSz cx="6858000" cy="9144000"/>
  <p:embeddedFontLst>
    <p:embeddedFont>
      <p:font typeface="Arial Rounded MT Bold" panose="020F0704030504030204" pitchFamily="34" charset="0"/>
      <p:regular r:id="rId55"/>
    </p:embeddedFon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jhZBB79SyBoHeovEzloJ1gjnw02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lllian Wilson" initials="" lastIdx="3" clrIdx="0"/>
  <p:cmAuthor id="1" name="Victoria Mackay" initials="VM" lastIdx="1" clrIdx="1">
    <p:extLst>
      <p:ext uri="{19B8F6BF-5375-455C-9EA6-DF929625EA0E}">
        <p15:presenceInfo xmlns:p15="http://schemas.microsoft.com/office/powerpoint/2012/main" userId="S-1-12-1-54580742-1132119943-3048238990-30249946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515B9D-1624-0968-4AB3-7C464EB2F46F}" v="104" dt="2020-01-29T16:10:51.451"/>
  </p1510:revLst>
</p1510:revInfo>
</file>

<file path=ppt/tableStyles.xml><?xml version="1.0" encoding="utf-8"?>
<a:tblStyleLst xmlns:a="http://schemas.openxmlformats.org/drawingml/2006/main" def="{645EAB9F-D4E8-4983-B095-78A8DE477171}">
  <a:tblStyle styleId="{645EAB9F-D4E8-4983-B095-78A8DE477171}"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EF2F7"/>
          </a:solidFill>
        </a:fill>
      </a:tcStyle>
    </a:wholeTbl>
    <a:band1H>
      <a:tcTxStyle/>
      <a:tcStyle>
        <a:tcBdr/>
        <a:fill>
          <a:solidFill>
            <a:srgbClr val="DCE5EE"/>
          </a:solidFill>
        </a:fill>
      </a:tcStyle>
    </a:band1H>
    <a:band2H>
      <a:tcTxStyle/>
      <a:tcStyle>
        <a:tcBdr/>
      </a:tcStyle>
    </a:band2H>
    <a:band1V>
      <a:tcTxStyle/>
      <a:tcStyle>
        <a:tcBdr/>
        <a:fill>
          <a:solidFill>
            <a:srgbClr val="DCE5EE"/>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0590" autoAdjust="0"/>
  </p:normalViewPr>
  <p:slideViewPr>
    <p:cSldViewPr snapToGrid="0">
      <p:cViewPr varScale="1">
        <p:scale>
          <a:sx n="88" d="100"/>
          <a:sy n="88" d="100"/>
        </p:scale>
        <p:origin x="46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1.fntdata"/><Relationship Id="rId63" Type="http://schemas.openxmlformats.org/officeDocument/2006/relationships/font" Target="fonts/font9.fntdata"/><Relationship Id="rId84" Type="http://schemas.openxmlformats.org/officeDocument/2006/relationships/commentAuthors" Target="commentAuthors.xml"/><Relationship Id="rId89"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8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61" Type="http://schemas.openxmlformats.org/officeDocument/2006/relationships/font" Target="fonts/font7.fntdata"/><Relationship Id="rId90"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83" Type="http://customschemas.google.com/relationships/presentationmetadata" Target="metadata"/><Relationship Id="rId8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Adam" userId="S::jadam@communityenergyscotland.org.uk::e4036188-684d-4296-89d8-3b43f91a56d3" providerId="AD" clId="Web-{35515B9D-1624-0968-4AB3-7C464EB2F46F}"/>
    <pc:docChg chg="addSld modSld sldOrd">
      <pc:chgData name="Jamie Adam" userId="S::jadam@communityenergyscotland.org.uk::e4036188-684d-4296-89d8-3b43f91a56d3" providerId="AD" clId="Web-{35515B9D-1624-0968-4AB3-7C464EB2F46F}" dt="2020-01-29T16:10:51.451" v="252"/>
      <pc:docMkLst>
        <pc:docMk/>
      </pc:docMkLst>
      <pc:sldChg chg="modNotes">
        <pc:chgData name="Jamie Adam" userId="S::jadam@communityenergyscotland.org.uk::e4036188-684d-4296-89d8-3b43f91a56d3" providerId="AD" clId="Web-{35515B9D-1624-0968-4AB3-7C464EB2F46F}" dt="2020-01-29T14:39:02.919" v="18"/>
        <pc:sldMkLst>
          <pc:docMk/>
          <pc:sldMk cId="541211035" sldId="369"/>
        </pc:sldMkLst>
      </pc:sldChg>
      <pc:sldChg chg="delSp modSp modNotes">
        <pc:chgData name="Jamie Adam" userId="S::jadam@communityenergyscotland.org.uk::e4036188-684d-4296-89d8-3b43f91a56d3" providerId="AD" clId="Web-{35515B9D-1624-0968-4AB3-7C464EB2F46F}" dt="2020-01-29T16:10:51.451" v="252"/>
        <pc:sldMkLst>
          <pc:docMk/>
          <pc:sldMk cId="605689500" sldId="388"/>
        </pc:sldMkLst>
        <pc:spChg chg="mod">
          <ac:chgData name="Jamie Adam" userId="S::jadam@communityenergyscotland.org.uk::e4036188-684d-4296-89d8-3b43f91a56d3" providerId="AD" clId="Web-{35515B9D-1624-0968-4AB3-7C464EB2F46F}" dt="2020-01-29T16:10:46.357" v="251" actId="20577"/>
          <ac:spMkLst>
            <pc:docMk/>
            <pc:sldMk cId="605689500" sldId="388"/>
            <ac:spMk id="2" creationId="{00000000-0000-0000-0000-000000000000}"/>
          </ac:spMkLst>
        </pc:spChg>
        <pc:spChg chg="del">
          <ac:chgData name="Jamie Adam" userId="S::jadam@communityenergyscotland.org.uk::e4036188-684d-4296-89d8-3b43f91a56d3" providerId="AD" clId="Web-{35515B9D-1624-0968-4AB3-7C464EB2F46F}" dt="2020-01-29T16:10:51.451" v="252"/>
          <ac:spMkLst>
            <pc:docMk/>
            <pc:sldMk cId="605689500" sldId="388"/>
            <ac:spMk id="3" creationId="{00000000-0000-0000-0000-000000000000}"/>
          </ac:spMkLst>
        </pc:spChg>
      </pc:sldChg>
      <pc:sldChg chg="addSp delSp modSp add ord replId modNotes">
        <pc:chgData name="Jamie Adam" userId="S::jadam@communityenergyscotland.org.uk::e4036188-684d-4296-89d8-3b43f91a56d3" providerId="AD" clId="Web-{35515B9D-1624-0968-4AB3-7C464EB2F46F}" dt="2020-01-29T14:39:09.888" v="20"/>
        <pc:sldMkLst>
          <pc:docMk/>
          <pc:sldMk cId="3704895599" sldId="399"/>
        </pc:sldMkLst>
        <pc:spChg chg="del">
          <ac:chgData name="Jamie Adam" userId="S::jadam@communityenergyscotland.org.uk::e4036188-684d-4296-89d8-3b43f91a56d3" providerId="AD" clId="Web-{35515B9D-1624-0968-4AB3-7C464EB2F46F}" dt="2020-01-29T14:38:05.592" v="8"/>
          <ac:spMkLst>
            <pc:docMk/>
            <pc:sldMk cId="3704895599" sldId="399"/>
            <ac:spMk id="2" creationId="{958F1DAC-2F10-4FE0-87CF-DACA98FACC16}"/>
          </ac:spMkLst>
        </pc:spChg>
        <pc:spChg chg="del">
          <ac:chgData name="Jamie Adam" userId="S::jadam@communityenergyscotland.org.uk::e4036188-684d-4296-89d8-3b43f91a56d3" providerId="AD" clId="Web-{35515B9D-1624-0968-4AB3-7C464EB2F46F}" dt="2020-01-29T14:38:07.451" v="9"/>
          <ac:spMkLst>
            <pc:docMk/>
            <pc:sldMk cId="3704895599" sldId="399"/>
            <ac:spMk id="11" creationId="{3376A4AC-183C-47DC-9570-40CDDA1734A0}"/>
          </ac:spMkLst>
        </pc:spChg>
        <pc:spChg chg="del">
          <ac:chgData name="Jamie Adam" userId="S::jadam@communityenergyscotland.org.uk::e4036188-684d-4296-89d8-3b43f91a56d3" providerId="AD" clId="Web-{35515B9D-1624-0968-4AB3-7C464EB2F46F}" dt="2020-01-29T14:38:00.279" v="6"/>
          <ac:spMkLst>
            <pc:docMk/>
            <pc:sldMk cId="3704895599" sldId="399"/>
            <ac:spMk id="7170" creationId="{00000000-0000-0000-0000-000000000000}"/>
          </ac:spMkLst>
        </pc:spChg>
        <pc:grpChg chg="del">
          <ac:chgData name="Jamie Adam" userId="S::jadam@communityenergyscotland.org.uk::e4036188-684d-4296-89d8-3b43f91a56d3" providerId="AD" clId="Web-{35515B9D-1624-0968-4AB3-7C464EB2F46F}" dt="2020-01-29T14:38:03.513" v="7"/>
          <ac:grpSpMkLst>
            <pc:docMk/>
            <pc:sldMk cId="3704895599" sldId="399"/>
            <ac:grpSpMk id="7171" creationId="{00000000-0000-0000-0000-000000000000}"/>
          </ac:grpSpMkLst>
        </pc:grpChg>
        <pc:picChg chg="add mod">
          <ac:chgData name="Jamie Adam" userId="S::jadam@communityenergyscotland.org.uk::e4036188-684d-4296-89d8-3b43f91a56d3" providerId="AD" clId="Web-{35515B9D-1624-0968-4AB3-7C464EB2F46F}" dt="2020-01-29T14:38:50.982" v="16" actId="14100"/>
          <ac:picMkLst>
            <pc:docMk/>
            <pc:sldMk cId="3704895599" sldId="399"/>
            <ac:picMk id="3" creationId="{A5270BBF-1077-4D67-AE58-AA4D3CDCB6DA}"/>
          </ac:picMkLst>
        </pc:picChg>
      </pc:sldChg>
      <pc:sldChg chg="addSp delSp modSp add replId modNotes">
        <pc:chgData name="Jamie Adam" userId="S::jadam@communityenergyscotland.org.uk::e4036188-684d-4296-89d8-3b43f91a56d3" providerId="AD" clId="Web-{35515B9D-1624-0968-4AB3-7C464EB2F46F}" dt="2020-01-29T14:46:47.729" v="186" actId="1076"/>
        <pc:sldMkLst>
          <pc:docMk/>
          <pc:sldMk cId="380148523" sldId="400"/>
        </pc:sldMkLst>
        <pc:picChg chg="add del mod">
          <ac:chgData name="Jamie Adam" userId="S::jadam@communityenergyscotland.org.uk::e4036188-684d-4296-89d8-3b43f91a56d3" providerId="AD" clId="Web-{35515B9D-1624-0968-4AB3-7C464EB2F46F}" dt="2020-01-29T14:40:21.903" v="35"/>
          <ac:picMkLst>
            <pc:docMk/>
            <pc:sldMk cId="380148523" sldId="400"/>
            <ac:picMk id="2" creationId="{3165DF79-C87D-4E4E-8AB1-C429C6D75144}"/>
          </ac:picMkLst>
        </pc:picChg>
        <pc:picChg chg="del">
          <ac:chgData name="Jamie Adam" userId="S::jadam@communityenergyscotland.org.uk::e4036188-684d-4296-89d8-3b43f91a56d3" providerId="AD" clId="Web-{35515B9D-1624-0968-4AB3-7C464EB2F46F}" dt="2020-01-29T14:39:13.701" v="22"/>
          <ac:picMkLst>
            <pc:docMk/>
            <pc:sldMk cId="380148523" sldId="400"/>
            <ac:picMk id="3" creationId="{A5270BBF-1077-4D67-AE58-AA4D3CDCB6DA}"/>
          </ac:picMkLst>
        </pc:picChg>
        <pc:picChg chg="add mod">
          <ac:chgData name="Jamie Adam" userId="S::jadam@communityenergyscotland.org.uk::e4036188-684d-4296-89d8-3b43f91a56d3" providerId="AD" clId="Web-{35515B9D-1624-0968-4AB3-7C464EB2F46F}" dt="2020-01-29T14:46:47.729" v="186" actId="1076"/>
          <ac:picMkLst>
            <pc:docMk/>
            <pc:sldMk cId="380148523" sldId="400"/>
            <ac:picMk id="5" creationId="{2E798795-302F-4551-8C1C-78F8EF9C8515}"/>
          </ac:picMkLst>
        </pc:picChg>
      </pc:sldChg>
      <pc:sldChg chg="addSp delSp modSp add ord replId modNotes">
        <pc:chgData name="Jamie Adam" userId="S::jadam@communityenergyscotland.org.uk::e4036188-684d-4296-89d8-3b43f91a56d3" providerId="AD" clId="Web-{35515B9D-1624-0968-4AB3-7C464EB2F46F}" dt="2020-01-29T14:46:39.667" v="185" actId="1076"/>
        <pc:sldMkLst>
          <pc:docMk/>
          <pc:sldMk cId="261683806" sldId="401"/>
        </pc:sldMkLst>
        <pc:picChg chg="add mod">
          <ac:chgData name="Jamie Adam" userId="S::jadam@communityenergyscotland.org.uk::e4036188-684d-4296-89d8-3b43f91a56d3" providerId="AD" clId="Web-{35515B9D-1624-0968-4AB3-7C464EB2F46F}" dt="2020-01-29T14:46:39.667" v="185" actId="1076"/>
          <ac:picMkLst>
            <pc:docMk/>
            <pc:sldMk cId="261683806" sldId="401"/>
            <ac:picMk id="2" creationId="{913B080D-FBEC-460F-AAF2-FB52B636747D}"/>
          </ac:picMkLst>
        </pc:picChg>
        <pc:picChg chg="del">
          <ac:chgData name="Jamie Adam" userId="S::jadam@communityenergyscotland.org.uk::e4036188-684d-4296-89d8-3b43f91a56d3" providerId="AD" clId="Web-{35515B9D-1624-0968-4AB3-7C464EB2F46F}" dt="2020-01-29T14:42:48.981" v="45"/>
          <ac:picMkLst>
            <pc:docMk/>
            <pc:sldMk cId="261683806" sldId="401"/>
            <ac:picMk id="5" creationId="{2E798795-302F-4551-8C1C-78F8EF9C8515}"/>
          </ac:picMkLst>
        </pc:picChg>
      </pc:sldChg>
      <pc:sldChg chg="addSp delSp modSp add replId modNotes">
        <pc:chgData name="Jamie Adam" userId="S::jadam@communityenergyscotland.org.uk::e4036188-684d-4296-89d8-3b43f91a56d3" providerId="AD" clId="Web-{35515B9D-1624-0968-4AB3-7C464EB2F46F}" dt="2020-01-29T14:44:29.964" v="80"/>
        <pc:sldMkLst>
          <pc:docMk/>
          <pc:sldMk cId="3805435767" sldId="402"/>
        </pc:sldMkLst>
        <pc:picChg chg="add mod">
          <ac:chgData name="Jamie Adam" userId="S::jadam@communityenergyscotland.org.uk::e4036188-684d-4296-89d8-3b43f91a56d3" providerId="AD" clId="Web-{35515B9D-1624-0968-4AB3-7C464EB2F46F}" dt="2020-01-29T14:43:59.247" v="55" actId="1076"/>
          <ac:picMkLst>
            <pc:docMk/>
            <pc:sldMk cId="3805435767" sldId="402"/>
            <ac:picMk id="2" creationId="{C2155513-B995-4AC7-8024-36170A9DAD81}"/>
          </ac:picMkLst>
        </pc:picChg>
        <pc:picChg chg="del">
          <ac:chgData name="Jamie Adam" userId="S::jadam@communityenergyscotland.org.uk::e4036188-684d-4296-89d8-3b43f91a56d3" providerId="AD" clId="Web-{35515B9D-1624-0968-4AB3-7C464EB2F46F}" dt="2020-01-29T14:43:43.402" v="51"/>
          <ac:picMkLst>
            <pc:docMk/>
            <pc:sldMk cId="3805435767" sldId="402"/>
            <ac:picMk id="5" creationId="{2E798795-302F-4551-8C1C-78F8EF9C8515}"/>
          </ac:picMkLst>
        </pc:picChg>
      </pc:sldChg>
      <pc:sldChg chg="addSp delSp modSp add replId modNotes">
        <pc:chgData name="Jamie Adam" userId="S::jadam@communityenergyscotland.org.uk::e4036188-684d-4296-89d8-3b43f91a56d3" providerId="AD" clId="Web-{35515B9D-1624-0968-4AB3-7C464EB2F46F}" dt="2020-01-29T14:45:37.808" v="130"/>
        <pc:sldMkLst>
          <pc:docMk/>
          <pc:sldMk cId="2200849848" sldId="403"/>
        </pc:sldMkLst>
        <pc:picChg chg="add mod">
          <ac:chgData name="Jamie Adam" userId="S::jadam@communityenergyscotland.org.uk::e4036188-684d-4296-89d8-3b43f91a56d3" providerId="AD" clId="Web-{35515B9D-1624-0968-4AB3-7C464EB2F46F}" dt="2020-01-29T14:45:14.902" v="92"/>
          <ac:picMkLst>
            <pc:docMk/>
            <pc:sldMk cId="2200849848" sldId="403"/>
            <ac:picMk id="2" creationId="{DAF261C1-6916-4234-BF98-69AA05D529D7}"/>
          </ac:picMkLst>
        </pc:picChg>
        <pc:picChg chg="del">
          <ac:chgData name="Jamie Adam" userId="S::jadam@communityenergyscotland.org.uk::e4036188-684d-4296-89d8-3b43f91a56d3" providerId="AD" clId="Web-{35515B9D-1624-0968-4AB3-7C464EB2F46F}" dt="2020-01-29T14:44:44.464" v="87"/>
          <ac:picMkLst>
            <pc:docMk/>
            <pc:sldMk cId="2200849848" sldId="403"/>
            <ac:picMk id="5" creationId="{2E798795-302F-4551-8C1C-78F8EF9C8515}"/>
          </ac:picMkLst>
        </pc:picChg>
      </pc:sldChg>
      <pc:sldChg chg="addSp delSp modSp add replId modNotes">
        <pc:chgData name="Jamie Adam" userId="S::jadam@communityenergyscotland.org.uk::e4036188-684d-4296-89d8-3b43f91a56d3" providerId="AD" clId="Web-{35515B9D-1624-0968-4AB3-7C464EB2F46F}" dt="2020-01-29T14:46:18.761" v="184"/>
        <pc:sldMkLst>
          <pc:docMk/>
          <pc:sldMk cId="3442507226" sldId="404"/>
        </pc:sldMkLst>
        <pc:picChg chg="add mod">
          <ac:chgData name="Jamie Adam" userId="S::jadam@communityenergyscotland.org.uk::e4036188-684d-4296-89d8-3b43f91a56d3" providerId="AD" clId="Web-{35515B9D-1624-0968-4AB3-7C464EB2F46F}" dt="2020-01-29T14:46:04.089" v="135" actId="1076"/>
          <ac:picMkLst>
            <pc:docMk/>
            <pc:sldMk cId="3442507226" sldId="404"/>
            <ac:picMk id="2" creationId="{4AC7C18B-D3E7-4AAE-AC57-C63E4E0A01EB}"/>
          </ac:picMkLst>
        </pc:picChg>
        <pc:picChg chg="del">
          <ac:chgData name="Jamie Adam" userId="S::jadam@communityenergyscotland.org.uk::e4036188-684d-4296-89d8-3b43f91a56d3" providerId="AD" clId="Web-{35515B9D-1624-0968-4AB3-7C464EB2F46F}" dt="2020-01-29T14:45:40.698" v="131"/>
          <ac:picMkLst>
            <pc:docMk/>
            <pc:sldMk cId="3442507226" sldId="404"/>
            <ac:picMk id="5" creationId="{2E798795-302F-4551-8C1C-78F8EF9C8515}"/>
          </ac:picMkLst>
        </pc:picChg>
      </pc:sldChg>
      <pc:sldChg chg="addSp delSp modSp add ord replId modNotes">
        <pc:chgData name="Jamie Adam" userId="S::jadam@communityenergyscotland.org.uk::e4036188-684d-4296-89d8-3b43f91a56d3" providerId="AD" clId="Web-{35515B9D-1624-0968-4AB3-7C464EB2F46F}" dt="2020-01-29T14:47:49.448" v="203"/>
        <pc:sldMkLst>
          <pc:docMk/>
          <pc:sldMk cId="4068395805" sldId="405"/>
        </pc:sldMkLst>
        <pc:picChg chg="del">
          <ac:chgData name="Jamie Adam" userId="S::jadam@communityenergyscotland.org.uk::e4036188-684d-4296-89d8-3b43f91a56d3" providerId="AD" clId="Web-{35515B9D-1624-0968-4AB3-7C464EB2F46F}" dt="2020-01-29T14:47:20.463" v="189"/>
          <ac:picMkLst>
            <pc:docMk/>
            <pc:sldMk cId="4068395805" sldId="405"/>
            <ac:picMk id="2" creationId="{4AC7C18B-D3E7-4AAE-AC57-C63E4E0A01EB}"/>
          </ac:picMkLst>
        </pc:picChg>
        <pc:picChg chg="add mod">
          <ac:chgData name="Jamie Adam" userId="S::jadam@communityenergyscotland.org.uk::e4036188-684d-4296-89d8-3b43f91a56d3" providerId="AD" clId="Web-{35515B9D-1624-0968-4AB3-7C464EB2F46F}" dt="2020-01-29T14:47:42.244" v="193" actId="1076"/>
          <ac:picMkLst>
            <pc:docMk/>
            <pc:sldMk cId="4068395805" sldId="405"/>
            <ac:picMk id="3" creationId="{96002FB7-4AFB-40F0-97EF-07892FF97D0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mmons.wikimedia.org/wiki/File:Pond_Loop_Being_Sunk.jp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n.wikipedia.org/wiki/en:User:Marktj"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guardian.com/environment/2018/nov/22/uk-hydrogen-heating-2050-emissions-targets-gas-boilers-electric-climate-change"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theengineer.co.uk/converting-the-gas-network-to-hydrogen/" TargetMode="External"/><Relationship Id="rId4" Type="http://schemas.openxmlformats.org/officeDocument/2006/relationships/hyperlink" Target="https://assets.publishing.service.gov.uk/government/uploads/system/uploads/attachment_data/file/760508/hydrogen-logistics.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engie.co.uk/energy/district-energy/southampton/"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aberdeenheatandpower.co.uk/"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z1Z4JCoPAGc"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youtube.com/watch?v=9upXeTMHUqE"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z1Z4JCoPAGc"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s://www.youtube.com/watch?v=9upXeTMHUq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https://commons.wikimedia.org/wiki/File:Pond_Loop_Being_Sunk.jpg</a:t>
            </a:r>
            <a:r>
              <a:rPr lang="en-US" dirty="0"/>
              <a:t> </a:t>
            </a:r>
            <a:r>
              <a:rPr lang="en-US" i="1" dirty="0">
                <a:hlinkClick r:id="rId4"/>
              </a:rPr>
              <a:t>Marktj</a:t>
            </a:r>
            <a:r>
              <a:rPr lang="en-US" i="1" dirty="0"/>
              <a:t> grants anyone the right to use this work </a:t>
            </a:r>
            <a:r>
              <a:rPr lang="en-US" b="1" i="1" dirty="0"/>
              <a:t>for any purpose</a:t>
            </a:r>
            <a:r>
              <a:rPr lang="en-US" i="1" dirty="0"/>
              <a:t>, without any conditions, unless such conditions are required by law.</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395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ASHP</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748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pellet boiler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24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pellet store (prior to filling)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0752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containerised wood chip boiler and fuel store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506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underground biomass boiler and fuel store (Rosslyn Chapel)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1589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https://www.theguardian.com/environment/2018/nov/22/uk-hydrogen-heating-2050-emissions-targets-gas-boilers-electric-climate-change</a:t>
            </a:r>
            <a:endParaRPr lang="en-GB" dirty="0"/>
          </a:p>
          <a:p>
            <a:r>
              <a:rPr lang="en-GB" dirty="0">
                <a:hlinkClick r:id="rId4"/>
              </a:rPr>
              <a:t>https://assets.publishing.service.gov.uk/government/uploads/system/uploads/attachment_data/file/760508/hydrogen-logistics.pdf</a:t>
            </a:r>
            <a:endParaRPr lang="en-GB" dirty="0"/>
          </a:p>
          <a:p>
            <a:r>
              <a:rPr lang="en-GB" dirty="0">
                <a:hlinkClick r:id="rId5"/>
              </a:rPr>
              <a:t>https://www.theengineer.co.uk/converting-the-gas-network-to-hydrogen/</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4606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25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4396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CES photo – flat plate solar thermal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8992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Measures</a:t>
            </a:r>
            <a:r>
              <a:rPr lang="en-GB" baseline="0" dirty="0"/>
              <a:t> being considered: </a:t>
            </a:r>
          </a:p>
          <a:p>
            <a:r>
              <a:rPr lang="en-GB" b="1" baseline="0" dirty="0"/>
              <a:t>Regulatory Framework:	- </a:t>
            </a:r>
            <a:r>
              <a:rPr lang="en-GB" b="0" baseline="0" dirty="0"/>
              <a:t>introduction of a Scottish Regulator</a:t>
            </a:r>
          </a:p>
          <a:p>
            <a:r>
              <a:rPr lang="en-GB" b="0" baseline="0" dirty="0"/>
              <a:t>			- </a:t>
            </a:r>
            <a:r>
              <a:rPr lang="en-US" b="0" baseline="0" dirty="0"/>
              <a:t>licensing system to support developers</a:t>
            </a:r>
          </a:p>
          <a:p>
            <a:r>
              <a:rPr lang="en-US" b="0" baseline="0" dirty="0"/>
              <a:t>			- LHEES to be made a statutory duty (most LAs voluntarily participating)</a:t>
            </a:r>
          </a:p>
          <a:p>
            <a:r>
              <a:rPr lang="en-US" b="1" baseline="0" dirty="0"/>
              <a:t>De-risking Investment:	</a:t>
            </a:r>
            <a:r>
              <a:rPr lang="en-US" b="0" baseline="0" dirty="0"/>
              <a:t>- heat network developers to be able to compete to be awarded exclusivity within identified heat network zones</a:t>
            </a:r>
          </a:p>
          <a:p>
            <a:r>
              <a:rPr lang="en-US" b="0" baseline="0" dirty="0"/>
              <a:t>			- compulsory connections for large anchor load non-domestic buildings within identified heat network zones</a:t>
            </a:r>
          </a:p>
          <a:p>
            <a:r>
              <a:rPr lang="en-US" b="0" baseline="0" dirty="0"/>
              <a:t>			- subsidy (to help compete against gas heating) for low-carbon inputs</a:t>
            </a:r>
          </a:p>
          <a:p>
            <a:r>
              <a:rPr lang="en-US" b="1" baseline="0" dirty="0"/>
              <a:t>Consumer Protections:</a:t>
            </a:r>
            <a:r>
              <a:rPr lang="en-US" b="0" baseline="0" dirty="0"/>
              <a:t>	- publication of tariffs (including standing charges) and benchmarking</a:t>
            </a:r>
          </a:p>
          <a:p>
            <a:r>
              <a:rPr lang="en-US" b="0" baseline="0" dirty="0"/>
              <a:t>		</a:t>
            </a:r>
            <a:endParaRPr lang="en-GB" b="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8684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969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https://www.engie.co.uk/energy/district-energy/southampton/</a:t>
            </a:r>
            <a:endParaRPr lang="en-GB" dirty="0"/>
          </a:p>
          <a:p>
            <a:r>
              <a:rPr lang="en-GB" dirty="0">
                <a:hlinkClick r:id="rId4"/>
              </a:rPr>
              <a:t>https://www.aberdeenheatandpower.co.uk/</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1129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1787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1369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196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Electric boiler driven DHNs not common – why? Primarily cost – a DHN will generally compare unfavourably with PWN distribution</a:t>
            </a:r>
          </a:p>
          <a:p>
            <a:endParaRPr lang="en-GB" dirty="0"/>
          </a:p>
          <a:p>
            <a:pPr marL="228600" indent="0">
              <a:buNone/>
            </a:pPr>
            <a:r>
              <a:rPr lang="en-GB" dirty="0"/>
              <a:t>1. High-temperature DHN insulated pipework &amp; energy centre very expensive</a:t>
            </a:r>
          </a:p>
          <a:p>
            <a:pPr marL="228600" indent="0">
              <a:buNone/>
            </a:pPr>
            <a:r>
              <a:rPr lang="en-GB" dirty="0"/>
              <a:t>2. If considering electric district heat – you’re almost certain to be off the gas grid. Good chance that buildings will already have electric heating systems (boilers or direct) installed.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3127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Electrical private wire network:</a:t>
            </a:r>
          </a:p>
          <a:p>
            <a:r>
              <a:rPr lang="en-GB" dirty="0"/>
              <a:t>Local network which uses distributed energy resources and manages local energy supply and demand</a:t>
            </a:r>
          </a:p>
          <a:p>
            <a:r>
              <a:rPr lang="en-GB" dirty="0"/>
              <a:t>Provides a direct electrical connection between generator and consumer – cuts out middleman, avoids network </a:t>
            </a:r>
            <a:r>
              <a:rPr lang="en-GB"/>
              <a:t>charges = reduced </a:t>
            </a:r>
            <a:r>
              <a:rPr lang="en-GB" dirty="0"/>
              <a:t>energy costs for consumers</a:t>
            </a:r>
          </a:p>
          <a:p>
            <a:r>
              <a:rPr lang="en-GB" dirty="0"/>
              <a:t>No central energy centre</a:t>
            </a:r>
          </a:p>
          <a:p>
            <a:endParaRPr lang="en-GB" dirty="0"/>
          </a:p>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58908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2203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houses with electrical heating there would be a ‘smart’ switch on the heating circuit to allow a change from hydro supply to grid supply as required. </a:t>
            </a:r>
          </a:p>
          <a:p>
            <a:endParaRPr lang="en-US" dirty="0"/>
          </a:p>
          <a:p>
            <a:r>
              <a:rPr lang="en-US" dirty="0"/>
              <a:t>Advantages of PWN over DH:</a:t>
            </a:r>
          </a:p>
          <a:p>
            <a:pPr>
              <a:buFont typeface="Arial" panose="020B0604020202020204" pitchFamily="34" charset="0"/>
              <a:buChar char="•"/>
            </a:pPr>
            <a:r>
              <a:rPr lang="en-US" dirty="0"/>
              <a:t>Installation of infrastructure less disruptive i.e.</a:t>
            </a:r>
            <a:r>
              <a:rPr lang="en-US" baseline="0" dirty="0"/>
              <a:t> n</a:t>
            </a:r>
            <a:r>
              <a:rPr lang="en-US" dirty="0"/>
              <a:t>o central energy </a:t>
            </a:r>
            <a:r>
              <a:rPr lang="en-US" dirty="0" err="1"/>
              <a:t>centre</a:t>
            </a:r>
            <a:r>
              <a:rPr lang="en-US" dirty="0"/>
              <a:t> building required</a:t>
            </a:r>
          </a:p>
          <a:p>
            <a:pPr>
              <a:buFont typeface="Arial" panose="020B0604020202020204" pitchFamily="34" charset="0"/>
              <a:buChar char="•"/>
            </a:pPr>
            <a:r>
              <a:rPr lang="en-US" dirty="0"/>
              <a:t>Electrical cabling less expensive than DHN insulated</a:t>
            </a:r>
            <a:r>
              <a:rPr lang="en-US" baseline="0" dirty="0"/>
              <a:t> pipes</a:t>
            </a:r>
            <a:endParaRPr lang="en-US" dirty="0"/>
          </a:p>
          <a:p>
            <a:pPr>
              <a:buFont typeface="Arial" panose="020B0604020202020204" pitchFamily="34" charset="0"/>
              <a:buChar char="•"/>
            </a:pPr>
            <a:r>
              <a:rPr lang="en-US" dirty="0"/>
              <a:t>Less changes to existing heating systems required when considering all buildings (most buildings had</a:t>
            </a:r>
            <a:r>
              <a:rPr lang="en-US" baseline="0" dirty="0"/>
              <a:t> electric heating)</a:t>
            </a:r>
          </a:p>
          <a:p>
            <a:pPr>
              <a:buFont typeface="Arial" panose="020B0604020202020204" pitchFamily="34" charset="0"/>
              <a:buChar char="•"/>
            </a:pPr>
            <a:r>
              <a:rPr lang="en-US" dirty="0"/>
              <a:t>Less energy loss in electrical transmission than heat transmission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870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Fully Charged </a:t>
            </a:r>
            <a:r>
              <a:rPr lang="en-GB" dirty="0" err="1"/>
              <a:t>Mixergy</a:t>
            </a:r>
            <a:r>
              <a:rPr lang="en-GB" dirty="0"/>
              <a:t> video </a:t>
            </a:r>
            <a:r>
              <a:rPr lang="en-GB" sz="1200" b="0" i="0" u="none" strike="noStrike" cap="none" dirty="0">
                <a:solidFill>
                  <a:schemeClr val="dk1"/>
                </a:solidFill>
                <a:effectLst/>
                <a:latin typeface="Calibri"/>
                <a:ea typeface="Calibri"/>
                <a:cs typeface="Calibri"/>
                <a:sym typeface="Calibri"/>
                <a:hlinkClick r:id="rId3"/>
              </a:rPr>
              <a:t>https://youtu.be/z1Z4JCoPAGc</a:t>
            </a:r>
            <a:r>
              <a:rPr lang="en-GB" sz="1200" b="0" i="0" u="none" strike="noStrike" cap="none" dirty="0">
                <a:solidFill>
                  <a:schemeClr val="dk1"/>
                </a:solidFill>
                <a:effectLst/>
                <a:latin typeface="Calibri"/>
                <a:ea typeface="Calibri"/>
                <a:cs typeface="Calibri"/>
                <a:sym typeface="Calibri"/>
              </a:rPr>
              <a:t> 3:20-11:56</a:t>
            </a:r>
            <a:r>
              <a:rPr lang="en-GB" dirty="0"/>
              <a:t> and Sunamp video </a:t>
            </a:r>
            <a:r>
              <a:rPr lang="en-GB" dirty="0">
                <a:hlinkClick r:id="rId4"/>
              </a:rPr>
              <a:t>https://www.youtube.com/watch?v=9upXeTMHUqE</a:t>
            </a:r>
            <a:r>
              <a:rPr lang="en-GB" dirty="0"/>
              <a:t> from 5.45</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230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Fully Charged </a:t>
            </a:r>
            <a:r>
              <a:rPr lang="en-GB" dirty="0" err="1"/>
              <a:t>Mixergy</a:t>
            </a:r>
            <a:r>
              <a:rPr lang="en-GB" dirty="0"/>
              <a:t> video </a:t>
            </a:r>
            <a:r>
              <a:rPr lang="en-GB" sz="1200" b="0" i="0" u="none" strike="noStrike" cap="none" dirty="0">
                <a:solidFill>
                  <a:schemeClr val="dk1"/>
                </a:solidFill>
                <a:effectLst/>
                <a:latin typeface="Calibri"/>
                <a:ea typeface="Calibri"/>
                <a:cs typeface="Calibri"/>
                <a:sym typeface="Calibri"/>
                <a:hlinkClick r:id="rId3"/>
              </a:rPr>
              <a:t>https://youtu.be/z1Z4JCoPAGc</a:t>
            </a:r>
            <a:r>
              <a:rPr lang="en-GB" sz="1200" b="0" i="0" u="none" strike="noStrike" cap="none" dirty="0">
                <a:solidFill>
                  <a:schemeClr val="dk1"/>
                </a:solidFill>
                <a:effectLst/>
                <a:latin typeface="Calibri"/>
                <a:ea typeface="Calibri"/>
                <a:cs typeface="Calibri"/>
                <a:sym typeface="Calibri"/>
              </a:rPr>
              <a:t> 3:20-11:56</a:t>
            </a:r>
            <a:r>
              <a:rPr lang="en-GB" dirty="0"/>
              <a:t> and Sunamp video </a:t>
            </a:r>
            <a:r>
              <a:rPr lang="en-GB" dirty="0">
                <a:hlinkClick r:id="rId4"/>
              </a:rPr>
              <a:t>https://www.youtube.com/watch?v=9upXeTMHUqE</a:t>
            </a:r>
            <a:r>
              <a:rPr lang="en-GB" dirty="0"/>
              <a:t> from 5.45</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2091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Energy security:</a:t>
            </a:r>
            <a:r>
              <a:rPr lang="en-GB" b="1" baseline="0" dirty="0"/>
              <a:t> </a:t>
            </a:r>
            <a:r>
              <a:rPr lang="en-GB" b="0" baseline="0" dirty="0"/>
              <a:t>oil &amp; gas not an infinite resource. </a:t>
            </a:r>
            <a:r>
              <a:rPr lang="en-US" b="0" baseline="0" dirty="0"/>
              <a:t>As the amount of gas that can be extracted from the North Sea declines, we’ll need to import more to ensure a regular and reliable supply </a:t>
            </a:r>
          </a:p>
          <a:p>
            <a:r>
              <a:rPr lang="en-US" b="0" baseline="0" dirty="0"/>
              <a:t>to the UK.</a:t>
            </a:r>
          </a:p>
          <a:p>
            <a:endParaRPr lang="en-GB" b="0" baseline="0" dirty="0"/>
          </a:p>
          <a:p>
            <a:r>
              <a:rPr lang="en-GB" b="0" baseline="0" dirty="0"/>
              <a:t>UK currently produces </a:t>
            </a:r>
            <a:r>
              <a:rPr lang="en-US" b="1" baseline="0" dirty="0"/>
              <a:t>44% </a:t>
            </a:r>
            <a:r>
              <a:rPr lang="en-US" b="0" baseline="0" dirty="0"/>
              <a:t>of gas needs from the North Sea and the East Irish Sea.</a:t>
            </a:r>
          </a:p>
          <a:p>
            <a:r>
              <a:rPr lang="en-US" b="0" baseline="0" dirty="0"/>
              <a:t>We import </a:t>
            </a:r>
            <a:r>
              <a:rPr lang="en-US" b="1" baseline="0" dirty="0"/>
              <a:t>47% </a:t>
            </a:r>
            <a:r>
              <a:rPr lang="en-US" baseline="0" dirty="0"/>
              <a:t>of the gas we use via pipelines from Europe and Norway. </a:t>
            </a:r>
          </a:p>
          <a:p>
            <a:r>
              <a:rPr lang="en-US" baseline="0" dirty="0"/>
              <a:t>The remaining 9% comes in to the UK by tankers in the form of Liquefied Natural Gas (LNG).</a:t>
            </a:r>
          </a:p>
          <a:p>
            <a:endParaRPr lang="en-US" baseline="0"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5468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46985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GB" dirty="0" smtClean="0"/>
              <a:t>Affordability is a key</a:t>
            </a:r>
            <a:r>
              <a:rPr lang="en-GB" baseline="0" dirty="0" smtClean="0"/>
              <a:t> factor which is stopping people adopting low carbon heat techs</a:t>
            </a:r>
          </a:p>
          <a:p>
            <a:pPr>
              <a:buFont typeface="Arial" panose="020B0604020202020204" pitchFamily="34" charset="0"/>
              <a:buChar char="•"/>
            </a:pPr>
            <a:r>
              <a:rPr lang="en-GB" baseline="0" dirty="0" smtClean="0"/>
              <a:t>Gas is between 3-4 times cheaper than electricity in the UK per kWh</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1897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defRPr/>
            </a:pPr>
            <a:r>
              <a:rPr lang="en-US" altLang="en-US" dirty="0"/>
              <a:t>To meet the specific requirements of high temperature processes, or those that require specific chemical reactions which cannot be provided solely by electricity. </a:t>
            </a:r>
          </a:p>
          <a:p>
            <a:pPr marL="228600" indent="-228600">
              <a:buFontTx/>
              <a:buAutoNum type="arabicPeriod"/>
              <a:defRPr/>
            </a:pPr>
            <a:endParaRPr lang="en-US" altLang="en-US" dirty="0"/>
          </a:p>
          <a:p>
            <a:pPr>
              <a:defRPr/>
            </a:pPr>
            <a:r>
              <a:rPr lang="en-US" altLang="en-US" dirty="0"/>
              <a:t>NOTE: heat regulation is devolved to the Scottish Parliament but issues which affect the heat market, such as the gas network, electricity and oil, are reserved. So, the longer-term approach to decarbonising heat will depend on UK Government decisions on the future of the gas network. UK Government should make these decisions by the early 2020s. </a:t>
            </a:r>
          </a:p>
          <a:p>
            <a:pPr>
              <a:defRPr/>
            </a:pPr>
            <a:endParaRPr lang="en-GB"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601F9DF-C9EE-4DA8-BFB8-06CBD5228C52}" type="slidenum">
              <a:rPr lang="en-GB" altLang="en-US" smtClean="0"/>
              <a:pPr/>
              <a:t>10</a:t>
            </a:fld>
            <a:endParaRPr lang="en-GB" altLang="en-US"/>
          </a:p>
        </p:txBody>
      </p:sp>
    </p:spTree>
    <p:extLst>
      <p:ext uri="{BB962C8B-B14F-4D97-AF65-F5344CB8AC3E}">
        <p14:creationId xmlns:p14="http://schemas.microsoft.com/office/powerpoint/2010/main" val="161037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clear</a:t>
            </a:r>
            <a:r>
              <a:rPr lang="en-GB" baseline="0" dirty="0"/>
              <a:t> if this will be replaced but indications </a:t>
            </a:r>
            <a:r>
              <a:rPr lang="en-GB" baseline="0" dirty="0" smtClean="0"/>
              <a:t>from </a:t>
            </a:r>
            <a:r>
              <a:rPr lang="en-GB" baseline="0" dirty="0"/>
              <a:t>Scottish Government suggest more of a stick than carrot approach moving forward.</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352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chemeClr val="dk1"/>
                </a:solidFill>
                <a:effectLst/>
                <a:latin typeface="Calibri"/>
                <a:ea typeface="Calibri"/>
                <a:cs typeface="Calibri"/>
                <a:sym typeface="Calibri"/>
              </a:rPr>
              <a:t>Full group discussion: What green heating types are people aware of? </a:t>
            </a:r>
          </a:p>
          <a:p>
            <a:r>
              <a:rPr lang="en-GB" sz="1200" b="0" i="0" u="none" strike="noStrike" cap="none" dirty="0">
                <a:solidFill>
                  <a:schemeClr val="dk1"/>
                </a:solidFill>
                <a:effectLst/>
                <a:latin typeface="Calibri"/>
                <a:ea typeface="Calibri"/>
                <a:cs typeface="Calibri"/>
                <a:sym typeface="Calibri"/>
              </a:rPr>
              <a:t>Cover: storage heaters, heat pumps, biomass, hydrogen </a:t>
            </a:r>
          </a:p>
          <a:p>
            <a:r>
              <a:rPr lang="en-GB" sz="1200" b="0" i="0" u="none" strike="noStrike" cap="none" dirty="0">
                <a:solidFill>
                  <a:schemeClr val="dk1"/>
                </a:solidFill>
                <a:effectLst/>
                <a:latin typeface="Calibri"/>
                <a:ea typeface="Calibri"/>
                <a:cs typeface="Calibri"/>
                <a:sym typeface="Calibri"/>
              </a:rPr>
              <a:t>For each: describe it, why green, best locations, problems</a:t>
            </a:r>
          </a:p>
          <a:p>
            <a:r>
              <a:rPr lang="en-GB" sz="1200" b="0" i="0" u="none" strike="noStrike" cap="none" dirty="0">
                <a:solidFill>
                  <a:schemeClr val="dk1"/>
                </a:solidFill>
                <a:effectLst/>
                <a:latin typeface="Calibri"/>
                <a:cs typeface="Calibri"/>
                <a:sym typeface="Calibri"/>
              </a:rPr>
              <a:t>Summarise on flipchart, then flick through</a:t>
            </a:r>
            <a:r>
              <a:rPr lang="en-GB" sz="1200" b="0" i="0" u="none" strike="noStrike" cap="none" baseline="0" dirty="0">
                <a:solidFill>
                  <a:schemeClr val="dk1"/>
                </a:solidFill>
                <a:effectLst/>
                <a:latin typeface="Calibri"/>
                <a:cs typeface="Calibri"/>
                <a:sym typeface="Calibri"/>
              </a:rPr>
              <a:t> slides covering any remaining points/techs missed</a:t>
            </a:r>
            <a:endParaRPr lang="en-GB"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1137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8544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p:nvPr/>
        </p:nvSpPr>
        <p:spPr>
          <a:xfrm>
            <a:off x="0" y="-3175"/>
            <a:ext cx="12192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p:spPr>
      </p:sp>
      <p:sp>
        <p:nvSpPr>
          <p:cNvPr id="17" name="Google Shape;17;p53"/>
          <p:cNvSpPr txBox="1">
            <a:spLocks noGrp="1"/>
          </p:cNvSpPr>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3"/>
          <p:cNvSpPr txBox="1">
            <a:spLocks noGrp="1"/>
          </p:cNvSpPr>
          <p:nvPr>
            <p:ph type="subTitle" idx="1"/>
          </p:nvPr>
        </p:nvSpPr>
        <p:spPr>
          <a:xfrm>
            <a:off x="810001" y="5280847"/>
            <a:ext cx="10572000" cy="434974"/>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lvl="0" algn="l">
              <a:spcBef>
                <a:spcPts val="360"/>
              </a:spcBef>
              <a:spcAft>
                <a:spcPts val="0"/>
              </a:spcAft>
              <a:buSzPts val="1800"/>
              <a:buNone/>
              <a:defRPr>
                <a:solidFill>
                  <a:schemeClr val="dk1"/>
                </a:solidFill>
              </a:defRPr>
            </a:lvl1pPr>
            <a:lvl2pPr lvl="1" algn="ctr">
              <a:spcBef>
                <a:spcPts val="600"/>
              </a:spcBef>
              <a:spcAft>
                <a:spcPts val="0"/>
              </a:spcAft>
              <a:buSzPts val="1600"/>
              <a:buNone/>
              <a:defRPr>
                <a:solidFill>
                  <a:srgbClr val="888888"/>
                </a:solidFill>
              </a:defRPr>
            </a:lvl2pPr>
            <a:lvl3pPr lvl="2" algn="ctr">
              <a:spcBef>
                <a:spcPts val="600"/>
              </a:spcBef>
              <a:spcAft>
                <a:spcPts val="0"/>
              </a:spcAft>
              <a:buSzPts val="1400"/>
              <a:buNone/>
              <a:defRPr>
                <a:solidFill>
                  <a:srgbClr val="888888"/>
                </a:solidFill>
              </a:defRPr>
            </a:lvl3pPr>
            <a:lvl4pPr lvl="3" algn="ctr">
              <a:spcBef>
                <a:spcPts val="600"/>
              </a:spcBef>
              <a:spcAft>
                <a:spcPts val="0"/>
              </a:spcAft>
              <a:buSzPts val="1200"/>
              <a:buNone/>
              <a:defRPr>
                <a:solidFill>
                  <a:srgbClr val="888888"/>
                </a:solidFill>
              </a:defRPr>
            </a:lvl4pPr>
            <a:lvl5pPr lvl="4" algn="ctr">
              <a:spcBef>
                <a:spcPts val="600"/>
              </a:spcBef>
              <a:spcAft>
                <a:spcPts val="0"/>
              </a:spcAft>
              <a:buSzPts val="1200"/>
              <a:buNone/>
              <a:defRPr>
                <a:solidFill>
                  <a:srgbClr val="888888"/>
                </a:solidFill>
              </a:defRPr>
            </a:lvl5pPr>
            <a:lvl6pPr lvl="5" algn="ctr">
              <a:spcBef>
                <a:spcPts val="600"/>
              </a:spcBef>
              <a:spcAft>
                <a:spcPts val="0"/>
              </a:spcAft>
              <a:buSzPts val="1200"/>
              <a:buNone/>
              <a:defRPr>
                <a:solidFill>
                  <a:srgbClr val="888888"/>
                </a:solidFill>
              </a:defRPr>
            </a:lvl6pPr>
            <a:lvl7pPr lvl="6" algn="ctr">
              <a:spcBef>
                <a:spcPts val="600"/>
              </a:spcBef>
              <a:spcAft>
                <a:spcPts val="0"/>
              </a:spcAft>
              <a:buSzPts val="1200"/>
              <a:buNone/>
              <a:defRPr>
                <a:solidFill>
                  <a:srgbClr val="888888"/>
                </a:solidFill>
              </a:defRPr>
            </a:lvl7pPr>
            <a:lvl8pPr lvl="7" algn="ctr">
              <a:spcBef>
                <a:spcPts val="600"/>
              </a:spcBef>
              <a:spcAft>
                <a:spcPts val="0"/>
              </a:spcAft>
              <a:buSzPts val="1200"/>
              <a:buNone/>
              <a:defRPr>
                <a:solidFill>
                  <a:srgbClr val="888888"/>
                </a:solidFill>
              </a:defRPr>
            </a:lvl8pPr>
            <a:lvl9pPr lvl="8" algn="ctr">
              <a:spcBef>
                <a:spcPts val="600"/>
              </a:spcBef>
              <a:spcAft>
                <a:spcPts val="600"/>
              </a:spcAft>
              <a:buSzPts val="1200"/>
              <a:buNone/>
              <a:defRPr>
                <a:solidFill>
                  <a:srgbClr val="888888"/>
                </a:solidFill>
              </a:defRPr>
            </a:lvl9pPr>
          </a:lstStyle>
          <a:p>
            <a:endParaRPr/>
          </a:p>
        </p:txBody>
      </p:sp>
      <p:sp>
        <p:nvSpPr>
          <p:cNvPr id="19" name="Google Shape;19;p5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5"/>
        <p:cNvGrpSpPr/>
        <p:nvPr/>
      </p:nvGrpSpPr>
      <p:grpSpPr>
        <a:xfrm>
          <a:off x="0" y="0"/>
          <a:ext cx="0" cy="0"/>
          <a:chOff x="0" y="0"/>
          <a:chExt cx="0" cy="0"/>
        </a:xfrm>
      </p:grpSpPr>
      <p:sp>
        <p:nvSpPr>
          <p:cNvPr id="116" name="Google Shape;116;p6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6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Top" type="tx">
  <p:cSld name="TITLE_AND_BODY">
    <p:spTree>
      <p:nvGrpSpPr>
        <p:cNvPr id="1" name="Shape 119"/>
        <p:cNvGrpSpPr/>
        <p:nvPr/>
      </p:nvGrpSpPr>
      <p:grpSpPr>
        <a:xfrm>
          <a:off x="0" y="0"/>
          <a:ext cx="0" cy="0"/>
          <a:chOff x="0" y="0"/>
          <a:chExt cx="0" cy="0"/>
        </a:xfrm>
      </p:grpSpPr>
      <p:sp>
        <p:nvSpPr>
          <p:cNvPr id="120" name="Google Shape;120;p70"/>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70"/>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sz="2000">
                <a:solidFill>
                  <a:schemeClr val="accent1"/>
                </a:solidFill>
              </a:defRPr>
            </a:lvl1pPr>
            <a:lvl2pPr marL="0" lvl="1" indent="0" algn="r">
              <a:spcBef>
                <a:spcPts val="0"/>
              </a:spcBef>
              <a:buNone/>
              <a:defRPr sz="2000">
                <a:solidFill>
                  <a:schemeClr val="accent1"/>
                </a:solidFill>
              </a:defRPr>
            </a:lvl2pPr>
            <a:lvl3pPr marL="0" lvl="2" indent="0" algn="r">
              <a:spcBef>
                <a:spcPts val="0"/>
              </a:spcBef>
              <a:buNone/>
              <a:defRPr sz="2000">
                <a:solidFill>
                  <a:schemeClr val="accent1"/>
                </a:solidFill>
              </a:defRPr>
            </a:lvl3pPr>
            <a:lvl4pPr marL="0" lvl="3" indent="0" algn="r">
              <a:spcBef>
                <a:spcPts val="0"/>
              </a:spcBef>
              <a:buNone/>
              <a:defRPr sz="2000">
                <a:solidFill>
                  <a:schemeClr val="accent1"/>
                </a:solidFill>
              </a:defRPr>
            </a:lvl4pPr>
            <a:lvl5pPr marL="0" lvl="4" indent="0" algn="r">
              <a:spcBef>
                <a:spcPts val="0"/>
              </a:spcBef>
              <a:buNone/>
              <a:defRPr sz="2000">
                <a:solidFill>
                  <a:schemeClr val="accent1"/>
                </a:solidFill>
              </a:defRPr>
            </a:lvl5pPr>
            <a:lvl6pPr marL="0" lvl="5" indent="0" algn="r">
              <a:spcBef>
                <a:spcPts val="0"/>
              </a:spcBef>
              <a:buNone/>
              <a:defRPr sz="2000">
                <a:solidFill>
                  <a:schemeClr val="accent1"/>
                </a:solidFill>
              </a:defRPr>
            </a:lvl6pPr>
            <a:lvl7pPr marL="0" lvl="6" indent="0" algn="r">
              <a:spcBef>
                <a:spcPts val="0"/>
              </a:spcBef>
              <a:buNone/>
              <a:defRPr sz="2000">
                <a:solidFill>
                  <a:schemeClr val="accent1"/>
                </a:solidFill>
              </a:defRPr>
            </a:lvl7pPr>
            <a:lvl8pPr marL="0" lvl="7" indent="0" algn="r">
              <a:spcBef>
                <a:spcPts val="0"/>
              </a:spcBef>
              <a:buNone/>
              <a:defRPr sz="2000">
                <a:solidFill>
                  <a:schemeClr val="accent1"/>
                </a:solidFill>
              </a:defRPr>
            </a:lvl8pPr>
            <a:lvl9pPr marL="0" lvl="8" indent="0" algn="r">
              <a:spcBef>
                <a:spcPts val="0"/>
              </a:spcBef>
              <a:buNone/>
              <a:defRPr sz="2000">
                <a:solidFill>
                  <a:schemeClr val="accent1"/>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Panoramic 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10000" y="4967288"/>
            <a:ext cx="10561419" cy="566739"/>
          </a:xfrm>
          <a:prstGeom prst="rect">
            <a:avLst/>
          </a:prstGeom>
        </p:spPr>
        <p:txBody>
          <a:bodyPr anchor="ctr"/>
          <a:lstStyle/>
          <a:p>
            <a:r>
              <a:t>Title Text</a:t>
            </a:r>
          </a:p>
        </p:txBody>
      </p:sp>
      <p:sp>
        <p:nvSpPr>
          <p:cNvPr id="89" name="Picture Placeholder 14"/>
          <p:cNvSpPr>
            <a:spLocks noGrp="1"/>
          </p:cNvSpPr>
          <p:nvPr>
            <p:ph type="pic" idx="13"/>
          </p:nvPr>
        </p:nvSpPr>
        <p:spPr>
          <a:xfrm>
            <a:off x="0" y="-1"/>
            <a:ext cx="12192001" cy="4800601"/>
          </a:xfrm>
          <a:prstGeom prst="rect">
            <a:avLst/>
          </a:prstGeom>
          <a:ln>
            <a:solidFill>
              <a:srgbClr val="775F55"/>
            </a:solidFill>
            <a:round/>
          </a:ln>
          <a:effectLst>
            <a:outerShdw blurRad="101600" dist="76200" dir="5400000" rotWithShape="0">
              <a:srgbClr val="000000">
                <a:alpha val="35000"/>
              </a:srgbClr>
            </a:outerShdw>
          </a:effectLst>
        </p:spPr>
        <p:txBody>
          <a:bodyPr tIns="45719" bIns="45719">
            <a:noAutofit/>
          </a:bodyPr>
          <a:lstStyle/>
          <a:p>
            <a:endParaRPr/>
          </a:p>
        </p:txBody>
      </p:sp>
      <p:sp>
        <p:nvSpPr>
          <p:cNvPr id="90" name="Body Level One…"/>
          <p:cNvSpPr txBox="1">
            <a:spLocks noGrp="1"/>
          </p:cNvSpPr>
          <p:nvPr>
            <p:ph type="body" sz="quarter" idx="1"/>
          </p:nvPr>
        </p:nvSpPr>
        <p:spPr>
          <a:xfrm>
            <a:off x="810000" y="5667377"/>
            <a:ext cx="10561419" cy="493713"/>
          </a:xfrm>
          <a:prstGeom prst="rect">
            <a:avLst/>
          </a:prstGeom>
        </p:spPr>
        <p:txBody>
          <a:bodyPr anchor="ctr"/>
          <a:lstStyle>
            <a:lvl1pPr marL="0" indent="0">
              <a:buClrTx/>
              <a:buSzTx/>
              <a:buFontTx/>
              <a:buNone/>
              <a:defRPr sz="1600"/>
            </a:lvl1pPr>
            <a:lvl2pPr marL="0" indent="228600">
              <a:buClrTx/>
              <a:buSzTx/>
              <a:buFontTx/>
              <a:buNone/>
              <a:defRPr sz="1600"/>
            </a:lvl2pPr>
            <a:lvl3pPr marL="0" indent="457200">
              <a:buClrTx/>
              <a:buSzTx/>
              <a:buFontTx/>
              <a:buNone/>
              <a:defRPr sz="1600"/>
            </a:lvl3pPr>
            <a:lvl4pPr marL="0" indent="685800">
              <a:buClrTx/>
              <a:buSzTx/>
              <a:buFontTx/>
              <a:buNone/>
              <a:defRPr sz="1600"/>
            </a:lvl4pPr>
            <a:lvl5pPr marL="0" indent="914400">
              <a:buClrTx/>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xfrm>
            <a:off x="5892800" y="5988050"/>
            <a:ext cx="28448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471359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9"/>
        <p:cNvGrpSpPr/>
        <p:nvPr/>
      </p:nvGrpSpPr>
      <p:grpSpPr>
        <a:xfrm>
          <a:off x="0" y="0"/>
          <a:ext cx="0" cy="0"/>
          <a:chOff x="0" y="0"/>
          <a:chExt cx="0" cy="0"/>
        </a:xfrm>
      </p:grpSpPr>
      <p:sp>
        <p:nvSpPr>
          <p:cNvPr id="60" name="Google Shape;60;p59"/>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9"/>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9"/>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366072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54"/>
          <p:cNvSpPr/>
          <p:nvPr/>
        </p:nvSpPr>
        <p:spPr>
          <a:xfrm>
            <a:off x="0" y="1"/>
            <a:ext cx="12192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24" name="Google Shape;24;p54"/>
          <p:cNvSpPr txBox="1">
            <a:spLocks noGrp="1"/>
          </p:cNvSpPr>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r">
              <a:spcBef>
                <a:spcPts val="0"/>
              </a:spcBef>
              <a:spcAft>
                <a:spcPts val="0"/>
              </a:spcAft>
              <a:buClr>
                <a:srgbClr val="FEFEFE"/>
              </a:buClr>
              <a:buSzPts val="4800"/>
              <a:buFont typeface="Century Gothic"/>
              <a:buNone/>
              <a:defRPr sz="48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4"/>
          <p:cNvSpPr txBox="1">
            <a:spLocks noGrp="1"/>
          </p:cNvSpPr>
          <p:nvPr>
            <p:ph type="body" idx="1"/>
          </p:nvPr>
        </p:nvSpPr>
        <p:spPr>
          <a:xfrm>
            <a:off x="810000" y="5281201"/>
            <a:ext cx="10561418" cy="43395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r">
              <a:spcBef>
                <a:spcPts val="360"/>
              </a:spcBef>
              <a:spcAft>
                <a:spcPts val="0"/>
              </a:spcAft>
              <a:buSzPts val="1800"/>
              <a:buNone/>
              <a:defRPr sz="1800">
                <a:solidFill>
                  <a:schemeClr val="dk1"/>
                </a:solidFill>
              </a:defRPr>
            </a:lvl1pPr>
            <a:lvl2pPr marL="914400" lvl="1" indent="-228600" algn="l">
              <a:spcBef>
                <a:spcPts val="600"/>
              </a:spcBef>
              <a:spcAft>
                <a:spcPts val="0"/>
              </a:spcAft>
              <a:buSzPts val="1800"/>
              <a:buNone/>
              <a:defRPr sz="1800">
                <a:solidFill>
                  <a:srgbClr val="888888"/>
                </a:solidFill>
              </a:defRPr>
            </a:lvl2pPr>
            <a:lvl3pPr marL="1371600" lvl="2" indent="-228600" algn="l">
              <a:spcBef>
                <a:spcPts val="600"/>
              </a:spcBef>
              <a:spcAft>
                <a:spcPts val="0"/>
              </a:spcAft>
              <a:buSzPts val="1600"/>
              <a:buNone/>
              <a:defRPr sz="1600">
                <a:solidFill>
                  <a:srgbClr val="888888"/>
                </a:solidFill>
              </a:defRPr>
            </a:lvl3pPr>
            <a:lvl4pPr marL="1828800" lvl="3" indent="-228600" algn="l">
              <a:spcBef>
                <a:spcPts val="600"/>
              </a:spcBef>
              <a:spcAft>
                <a:spcPts val="0"/>
              </a:spcAft>
              <a:buSzPts val="1400"/>
              <a:buNone/>
              <a:defRPr sz="1400">
                <a:solidFill>
                  <a:srgbClr val="888888"/>
                </a:solidFill>
              </a:defRPr>
            </a:lvl4pPr>
            <a:lvl5pPr marL="2286000" lvl="4" indent="-228600" algn="l">
              <a:spcBef>
                <a:spcPts val="600"/>
              </a:spcBef>
              <a:spcAft>
                <a:spcPts val="0"/>
              </a:spcAft>
              <a:buSzPts val="1400"/>
              <a:buNone/>
              <a:defRPr sz="1400">
                <a:solidFill>
                  <a:srgbClr val="888888"/>
                </a:solidFill>
              </a:defRPr>
            </a:lvl5pPr>
            <a:lvl6pPr marL="2743200" lvl="5" indent="-228600" algn="l">
              <a:spcBef>
                <a:spcPts val="600"/>
              </a:spcBef>
              <a:spcAft>
                <a:spcPts val="0"/>
              </a:spcAft>
              <a:buSzPts val="1400"/>
              <a:buNone/>
              <a:defRPr sz="1400">
                <a:solidFill>
                  <a:srgbClr val="888888"/>
                </a:solidFill>
              </a:defRPr>
            </a:lvl6pPr>
            <a:lvl7pPr marL="3200400" lvl="6" indent="-228600" algn="l">
              <a:spcBef>
                <a:spcPts val="600"/>
              </a:spcBef>
              <a:spcAft>
                <a:spcPts val="0"/>
              </a:spcAft>
              <a:buSzPts val="1400"/>
              <a:buNone/>
              <a:defRPr sz="1400">
                <a:solidFill>
                  <a:srgbClr val="888888"/>
                </a:solidFill>
              </a:defRPr>
            </a:lvl7pPr>
            <a:lvl8pPr marL="3657600" lvl="7" indent="-228600" algn="l">
              <a:spcBef>
                <a:spcPts val="600"/>
              </a:spcBef>
              <a:spcAft>
                <a:spcPts val="0"/>
              </a:spcAft>
              <a:buSzPts val="1400"/>
              <a:buNone/>
              <a:defRPr sz="1400">
                <a:solidFill>
                  <a:srgbClr val="888888"/>
                </a:solidFill>
              </a:defRPr>
            </a:lvl8pPr>
            <a:lvl9pPr marL="4114800" lvl="8" indent="-228600" algn="l">
              <a:spcBef>
                <a:spcPts val="600"/>
              </a:spcBef>
              <a:spcAft>
                <a:spcPts val="600"/>
              </a:spcAft>
              <a:buSzPts val="1400"/>
              <a:buNone/>
              <a:defRPr sz="1400">
                <a:solidFill>
                  <a:srgbClr val="888888"/>
                </a:solidFill>
              </a:defRPr>
            </a:lvl9pPr>
          </a:lstStyle>
          <a:p>
            <a:endParaRPr/>
          </a:p>
        </p:txBody>
      </p:sp>
      <p:sp>
        <p:nvSpPr>
          <p:cNvPr id="26" name="Google Shape;26;p5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extLst>
      <p:ext uri="{BB962C8B-B14F-4D97-AF65-F5344CB8AC3E}">
        <p14:creationId xmlns:p14="http://schemas.microsoft.com/office/powerpoint/2010/main" val="199291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
        <p:cNvGrpSpPr/>
        <p:nvPr/>
      </p:nvGrpSpPr>
      <p:grpSpPr>
        <a:xfrm>
          <a:off x="0" y="0"/>
          <a:ext cx="0" cy="0"/>
          <a:chOff x="0" y="0"/>
          <a:chExt cx="0" cy="0"/>
        </a:xfrm>
      </p:grpSpPr>
      <p:sp>
        <p:nvSpPr>
          <p:cNvPr id="37" name="Google Shape;37;p56"/>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38" name="Google Shape;38;p56"/>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6"/>
          <p:cNvSpPr txBox="1">
            <a:spLocks noGrp="1"/>
          </p:cNvSpPr>
          <p:nvPr>
            <p:ph type="body" idx="1"/>
          </p:nvPr>
        </p:nvSpPr>
        <p:spPr>
          <a:xfrm>
            <a:off x="818712" y="2222287"/>
            <a:ext cx="10554574" cy="36365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40" name="Google Shape;40;p5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62"/>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65" name="Google Shape;65;p62"/>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2"/>
          <p:cNvSpPr txBox="1">
            <a:spLocks noGrp="1"/>
          </p:cNvSpPr>
          <p:nvPr>
            <p:ph type="body" idx="1"/>
          </p:nvPr>
        </p:nvSpPr>
        <p:spPr>
          <a:xfrm>
            <a:off x="818712" y="2222287"/>
            <a:ext cx="5185873" cy="36387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67" name="Google Shape;67;p62"/>
          <p:cNvSpPr txBox="1">
            <a:spLocks noGrp="1"/>
          </p:cNvSpPr>
          <p:nvPr>
            <p:ph type="body" idx="2"/>
          </p:nvPr>
        </p:nvSpPr>
        <p:spPr>
          <a:xfrm>
            <a:off x="6187415" y="2222287"/>
            <a:ext cx="5194583" cy="3638764"/>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68" name="Google Shape;68;p6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6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63"/>
          <p:cNvSpPr/>
          <p:nvPr/>
        </p:nvSpPr>
        <p:spPr>
          <a:xfrm>
            <a:off x="1073151" y="446087"/>
            <a:ext cx="3547533"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73" name="Google Shape;73;p63"/>
          <p:cNvSpPr txBox="1">
            <a:spLocks noGrp="1"/>
          </p:cNvSpPr>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2000"/>
              <a:buFont typeface="Century Gothic"/>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63"/>
          <p:cNvSpPr txBox="1">
            <a:spLocks noGrp="1"/>
          </p:cNvSpPr>
          <p:nvPr>
            <p:ph type="body" idx="1"/>
          </p:nvPr>
        </p:nvSpPr>
        <p:spPr>
          <a:xfrm>
            <a:off x="4855633" y="446088"/>
            <a:ext cx="6252633" cy="5414963"/>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75" name="Google Shape;75;p63"/>
          <p:cNvSpPr txBox="1">
            <a:spLocks noGrp="1"/>
          </p:cNvSpPr>
          <p:nvPr>
            <p:ph type="body" idx="2"/>
          </p:nvPr>
        </p:nvSpPr>
        <p:spPr>
          <a:xfrm>
            <a:off x="1073151" y="2260738"/>
            <a:ext cx="3547533" cy="3600311"/>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spcBef>
                <a:spcPts val="280"/>
              </a:spcBef>
              <a:spcAft>
                <a:spcPts val="0"/>
              </a:spcAft>
              <a:buSzPts val="1400"/>
              <a:buNone/>
              <a:defRPr sz="14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76" name="Google Shape;76;p63"/>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3"/>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9"/>
        <p:cNvGrpSpPr/>
        <p:nvPr/>
      </p:nvGrpSpPr>
      <p:grpSpPr>
        <a:xfrm>
          <a:off x="0" y="0"/>
          <a:ext cx="0" cy="0"/>
          <a:chOff x="0" y="0"/>
          <a:chExt cx="0" cy="0"/>
        </a:xfrm>
      </p:grpSpPr>
      <p:sp>
        <p:nvSpPr>
          <p:cNvPr id="80" name="Google Shape;80;p64"/>
          <p:cNvSpPr txBox="1">
            <a:spLocks noGrp="1"/>
          </p:cNvSpPr>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rmAutofit/>
          </a:bodyPr>
          <a:lstStyle>
            <a:lvl1pPr lvl="0" algn="l">
              <a:spcBef>
                <a:spcPts val="0"/>
              </a:spcBef>
              <a:spcAft>
                <a:spcPts val="0"/>
              </a:spcAft>
              <a:buClr>
                <a:srgbClr val="FEFEFE"/>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64"/>
          <p:cNvSpPr>
            <a:spLocks noGrp="1"/>
          </p:cNvSpPr>
          <p:nvPr>
            <p:ph type="pic" idx="2"/>
          </p:nvPr>
        </p:nvSpPr>
        <p:spPr>
          <a:xfrm>
            <a:off x="0" y="0"/>
            <a:ext cx="12192000" cy="4800600"/>
          </a:xfrm>
          <a:prstGeom prst="rect">
            <a:avLst/>
          </a:prstGeom>
          <a:noFill/>
          <a:ln w="12700" cap="flat" cmpd="sng">
            <a:solidFill>
              <a:schemeClr val="dk2"/>
            </a:solidFill>
            <a:prstDash val="solid"/>
            <a:round/>
            <a:headEnd type="none" w="sm" len="sm"/>
            <a:tailEnd type="none" w="sm" len="sm"/>
          </a:ln>
          <a:effectLst>
            <a:outerShdw blurRad="50800">
              <a:srgbClr val="000000">
                <a:alpha val="40000"/>
              </a:srgbClr>
            </a:outerShdw>
          </a:effectLst>
        </p:spPr>
        <p:txBody>
          <a:bodyPr spcFirstLastPara="1" wrap="square" lIns="91425" tIns="45700" rIns="91425" bIns="45700" anchor="t" anchorCtr="0">
            <a:normAutofit/>
          </a:bodyPr>
          <a:lstStyle>
            <a:lvl1pPr marR="0" lvl="0" algn="ctr" rtl="0">
              <a:spcBef>
                <a:spcPts val="320"/>
              </a:spcBef>
              <a:spcAft>
                <a:spcPts val="0"/>
              </a:spcAft>
              <a:buClr>
                <a:schemeClr val="accent1"/>
              </a:buClr>
              <a:buSzPts val="1600"/>
              <a:buFont typeface="Noto Sans Symbols"/>
              <a:buNone/>
              <a:defRPr sz="1600" b="0" i="0" u="none" strike="noStrike" cap="none">
                <a:solidFill>
                  <a:schemeClr val="dk1"/>
                </a:solidFill>
                <a:latin typeface="Century Gothic"/>
                <a:ea typeface="Century Gothic"/>
                <a:cs typeface="Century Gothic"/>
                <a:sym typeface="Century Gothic"/>
              </a:defRPr>
            </a:lvl1pPr>
            <a:lvl2pPr marR="0" lvl="1" algn="l" rtl="0">
              <a:spcBef>
                <a:spcPts val="600"/>
              </a:spcBef>
              <a:spcAft>
                <a:spcPts val="0"/>
              </a:spcAft>
              <a:buClr>
                <a:schemeClr val="accent1"/>
              </a:buClr>
              <a:buSzPts val="1600"/>
              <a:buFont typeface="Noto Sans Symbols"/>
              <a:buChar char="🞆"/>
              <a:defRPr sz="1600" b="0" i="0" u="none" strike="noStrike" cap="none">
                <a:solidFill>
                  <a:schemeClr val="dk1"/>
                </a:solidFill>
                <a:latin typeface="Century Gothic"/>
                <a:ea typeface="Century Gothic"/>
                <a:cs typeface="Century Gothic"/>
                <a:sym typeface="Century Gothic"/>
              </a:defRPr>
            </a:lvl2pPr>
            <a:lvl3pPr marR="0" lvl="2" algn="l" rtl="0">
              <a:spcBef>
                <a:spcPts val="600"/>
              </a:spcBef>
              <a:spcAft>
                <a:spcPts val="0"/>
              </a:spcAft>
              <a:buClr>
                <a:schemeClr val="accent1"/>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R="0" lvl="3"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4pPr>
            <a:lvl5pPr marR="0" lvl="4"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5pPr>
            <a:lvl6pPr marR="0" lvl="5"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6pPr>
            <a:lvl7pPr marR="0" lvl="6"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7pPr>
            <a:lvl8pPr marR="0" lvl="7"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8pPr>
            <a:lvl9pPr marR="0" lvl="8" algn="l" rtl="0">
              <a:spcBef>
                <a:spcPts val="600"/>
              </a:spcBef>
              <a:spcAft>
                <a:spcPts val="60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82" name="Google Shape;82;p64"/>
          <p:cNvSpPr txBox="1">
            <a:spLocks noGrp="1"/>
          </p:cNvSpPr>
          <p:nvPr>
            <p:ph type="body" idx="1"/>
          </p:nvPr>
        </p:nvSpPr>
        <p:spPr>
          <a:xfrm>
            <a:off x="810000" y="5367338"/>
            <a:ext cx="10561418" cy="493712"/>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lvl="0" indent="-228600" algn="l">
              <a:spcBef>
                <a:spcPts val="240"/>
              </a:spcBef>
              <a:spcAft>
                <a:spcPts val="0"/>
              </a:spcAft>
              <a:buSzPts val="1200"/>
              <a:buNone/>
              <a:defRPr sz="1200"/>
            </a:lvl1pPr>
            <a:lvl2pPr marL="914400" lvl="1" indent="-228600" algn="l">
              <a:spcBef>
                <a:spcPts val="600"/>
              </a:spcBef>
              <a:spcAft>
                <a:spcPts val="0"/>
              </a:spcAft>
              <a:buSzPts val="1200"/>
              <a:buNone/>
              <a:defRPr sz="1200"/>
            </a:lvl2pPr>
            <a:lvl3pPr marL="1371600" lvl="2" indent="-228600" algn="l">
              <a:spcBef>
                <a:spcPts val="600"/>
              </a:spcBef>
              <a:spcAft>
                <a:spcPts val="0"/>
              </a:spcAft>
              <a:buSzPts val="1000"/>
              <a:buNone/>
              <a:defRPr sz="1000"/>
            </a:lvl3pPr>
            <a:lvl4pPr marL="1828800" lvl="3" indent="-228600" algn="l">
              <a:spcBef>
                <a:spcPts val="600"/>
              </a:spcBef>
              <a:spcAft>
                <a:spcPts val="0"/>
              </a:spcAft>
              <a:buSzPts val="900"/>
              <a:buNone/>
              <a:defRPr sz="900"/>
            </a:lvl4pPr>
            <a:lvl5pPr marL="2286000" lvl="4" indent="-228600" algn="l">
              <a:spcBef>
                <a:spcPts val="600"/>
              </a:spcBef>
              <a:spcAft>
                <a:spcPts val="0"/>
              </a:spcAft>
              <a:buSzPts val="900"/>
              <a:buNone/>
              <a:defRPr sz="900"/>
            </a:lvl5pPr>
            <a:lvl6pPr marL="2743200" lvl="5" indent="-228600" algn="l">
              <a:spcBef>
                <a:spcPts val="600"/>
              </a:spcBef>
              <a:spcAft>
                <a:spcPts val="0"/>
              </a:spcAft>
              <a:buSzPts val="900"/>
              <a:buNone/>
              <a:defRPr sz="900"/>
            </a:lvl6pPr>
            <a:lvl7pPr marL="3200400" lvl="6" indent="-228600" algn="l">
              <a:spcBef>
                <a:spcPts val="600"/>
              </a:spcBef>
              <a:spcAft>
                <a:spcPts val="0"/>
              </a:spcAft>
              <a:buSzPts val="900"/>
              <a:buNone/>
              <a:defRPr sz="900"/>
            </a:lvl7pPr>
            <a:lvl8pPr marL="3657600" lvl="7" indent="-228600" algn="l">
              <a:spcBef>
                <a:spcPts val="600"/>
              </a:spcBef>
              <a:spcAft>
                <a:spcPts val="0"/>
              </a:spcAft>
              <a:buSzPts val="900"/>
              <a:buNone/>
              <a:defRPr sz="900"/>
            </a:lvl8pPr>
            <a:lvl9pPr marL="4114800" lvl="8" indent="-228600" algn="l">
              <a:spcBef>
                <a:spcPts val="600"/>
              </a:spcBef>
              <a:spcAft>
                <a:spcPts val="600"/>
              </a:spcAft>
              <a:buSzPts val="900"/>
              <a:buNone/>
              <a:defRPr sz="900"/>
            </a:lvl9pPr>
          </a:lstStyle>
          <a:p>
            <a:endParaRPr/>
          </a:p>
        </p:txBody>
      </p:sp>
      <p:sp>
        <p:nvSpPr>
          <p:cNvPr id="83" name="Google Shape;83;p64"/>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4"/>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4"/>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6"/>
        <p:cNvGrpSpPr/>
        <p:nvPr/>
      </p:nvGrpSpPr>
      <p:grpSpPr>
        <a:xfrm>
          <a:off x="0" y="0"/>
          <a:ext cx="0" cy="0"/>
          <a:chOff x="0" y="0"/>
          <a:chExt cx="0" cy="0"/>
        </a:xfrm>
      </p:grpSpPr>
      <p:sp>
        <p:nvSpPr>
          <p:cNvPr id="87" name="Google Shape;87;p65"/>
          <p:cNvSpPr/>
          <p:nvPr/>
        </p:nvSpPr>
        <p:spPr>
          <a:xfrm>
            <a:off x="631697" y="1081456"/>
            <a:ext cx="6332416"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chemeClr val="accent1"/>
            </a:solidFill>
            <a:prstDash val="solid"/>
            <a:round/>
            <a:headEnd type="none" w="sm" len="sm"/>
            <a:tailEnd type="none" w="sm" len="sm"/>
          </a:ln>
          <a:effectLst>
            <a:outerShdw blurRad="50800" dist="38100" dir="5400000" rotWithShape="0">
              <a:srgbClr val="000000">
                <a:alpha val="34901"/>
              </a:srgbClr>
            </a:outerShdw>
          </a:effectLst>
        </p:spPr>
      </p:sp>
      <p:sp>
        <p:nvSpPr>
          <p:cNvPr id="88" name="Google Shape;88;p65"/>
          <p:cNvSpPr txBox="1">
            <a:spLocks noGrp="1"/>
          </p:cNvSpPr>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4200"/>
              <a:buFont typeface="Century Gothic"/>
              <a:buNone/>
              <a:defRPr sz="42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5"/>
          <p:cNvSpPr txBox="1">
            <a:spLocks noGrp="1"/>
          </p:cNvSpPr>
          <p:nvPr>
            <p:ph type="body" idx="1"/>
          </p:nvPr>
        </p:nvSpPr>
        <p:spPr>
          <a:xfrm>
            <a:off x="853190" y="4443680"/>
            <a:ext cx="5891636" cy="713241"/>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Autofit/>
          </a:bodyPr>
          <a:lstStyle>
            <a:lvl1pPr marL="457200" lvl="0" indent="-228600" algn="l">
              <a:spcBef>
                <a:spcPts val="360"/>
              </a:spcBef>
              <a:spcAft>
                <a:spcPts val="0"/>
              </a:spcAft>
              <a:buSzPts val="1800"/>
              <a:buNone/>
              <a:defRPr sz="1800">
                <a:solidFill>
                  <a:schemeClr val="dk1"/>
                </a:solidFill>
              </a:defRPr>
            </a:lvl1pPr>
            <a:lvl2pPr marL="914400" lvl="1" indent="-228600" algn="l">
              <a:spcBef>
                <a:spcPts val="600"/>
              </a:spcBef>
              <a:spcAft>
                <a:spcPts val="0"/>
              </a:spcAft>
              <a:buSzPts val="1800"/>
              <a:buNone/>
              <a:defRPr sz="1800">
                <a:solidFill>
                  <a:srgbClr val="888888"/>
                </a:solidFill>
              </a:defRPr>
            </a:lvl2pPr>
            <a:lvl3pPr marL="1371600" lvl="2" indent="-228600" algn="l">
              <a:spcBef>
                <a:spcPts val="600"/>
              </a:spcBef>
              <a:spcAft>
                <a:spcPts val="0"/>
              </a:spcAft>
              <a:buSzPts val="1600"/>
              <a:buNone/>
              <a:defRPr sz="1600">
                <a:solidFill>
                  <a:srgbClr val="888888"/>
                </a:solidFill>
              </a:defRPr>
            </a:lvl3pPr>
            <a:lvl4pPr marL="1828800" lvl="3" indent="-228600" algn="l">
              <a:spcBef>
                <a:spcPts val="600"/>
              </a:spcBef>
              <a:spcAft>
                <a:spcPts val="0"/>
              </a:spcAft>
              <a:buSzPts val="1400"/>
              <a:buNone/>
              <a:defRPr sz="1400">
                <a:solidFill>
                  <a:srgbClr val="888888"/>
                </a:solidFill>
              </a:defRPr>
            </a:lvl4pPr>
            <a:lvl5pPr marL="2286000" lvl="4" indent="-228600" algn="l">
              <a:spcBef>
                <a:spcPts val="600"/>
              </a:spcBef>
              <a:spcAft>
                <a:spcPts val="0"/>
              </a:spcAft>
              <a:buSzPts val="1400"/>
              <a:buNone/>
              <a:defRPr sz="1400">
                <a:solidFill>
                  <a:srgbClr val="888888"/>
                </a:solidFill>
              </a:defRPr>
            </a:lvl5pPr>
            <a:lvl6pPr marL="2743200" lvl="5" indent="-228600" algn="l">
              <a:spcBef>
                <a:spcPts val="600"/>
              </a:spcBef>
              <a:spcAft>
                <a:spcPts val="0"/>
              </a:spcAft>
              <a:buSzPts val="1400"/>
              <a:buNone/>
              <a:defRPr sz="1400">
                <a:solidFill>
                  <a:srgbClr val="888888"/>
                </a:solidFill>
              </a:defRPr>
            </a:lvl6pPr>
            <a:lvl7pPr marL="3200400" lvl="6" indent="-228600" algn="l">
              <a:spcBef>
                <a:spcPts val="600"/>
              </a:spcBef>
              <a:spcAft>
                <a:spcPts val="0"/>
              </a:spcAft>
              <a:buSzPts val="1400"/>
              <a:buNone/>
              <a:defRPr sz="1400">
                <a:solidFill>
                  <a:srgbClr val="888888"/>
                </a:solidFill>
              </a:defRPr>
            </a:lvl7pPr>
            <a:lvl8pPr marL="3657600" lvl="7" indent="-228600" algn="l">
              <a:spcBef>
                <a:spcPts val="600"/>
              </a:spcBef>
              <a:spcAft>
                <a:spcPts val="0"/>
              </a:spcAft>
              <a:buSzPts val="1400"/>
              <a:buNone/>
              <a:defRPr sz="1400">
                <a:solidFill>
                  <a:srgbClr val="888888"/>
                </a:solidFill>
              </a:defRPr>
            </a:lvl8pPr>
            <a:lvl9pPr marL="4114800" lvl="8" indent="-228600" algn="l">
              <a:spcBef>
                <a:spcPts val="600"/>
              </a:spcBef>
              <a:spcAft>
                <a:spcPts val="600"/>
              </a:spcAft>
              <a:buSzPts val="1400"/>
              <a:buNone/>
              <a:defRPr sz="1400">
                <a:solidFill>
                  <a:srgbClr val="888888"/>
                </a:solidFill>
              </a:defRPr>
            </a:lvl9pPr>
          </a:lstStyle>
          <a:p>
            <a:endParaRPr/>
          </a:p>
        </p:txBody>
      </p:sp>
      <p:sp>
        <p:nvSpPr>
          <p:cNvPr id="90" name="Google Shape;90;p65"/>
          <p:cNvSpPr txBox="1">
            <a:spLocks noGrp="1"/>
          </p:cNvSpPr>
          <p:nvPr>
            <p:ph type="body" idx="2"/>
          </p:nvPr>
        </p:nvSpPr>
        <p:spPr>
          <a:xfrm>
            <a:off x="7574642" y="1081456"/>
            <a:ext cx="3810001" cy="407546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1" name="Google Shape;91;p65"/>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65"/>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65"/>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4"/>
        <p:cNvGrpSpPr/>
        <p:nvPr/>
      </p:nvGrpSpPr>
      <p:grpSpPr>
        <a:xfrm>
          <a:off x="0" y="0"/>
          <a:ext cx="0" cy="0"/>
          <a:chOff x="0" y="0"/>
          <a:chExt cx="0" cy="0"/>
        </a:xfrm>
      </p:grpSpPr>
      <p:sp>
        <p:nvSpPr>
          <p:cNvPr id="95" name="Google Shape;95;p66"/>
          <p:cNvSpPr/>
          <p:nvPr/>
        </p:nvSpPr>
        <p:spPr>
          <a:xfrm>
            <a:off x="1140884" y="2286585"/>
            <a:ext cx="4895115"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chemeClr val="accent1"/>
            </a:solidFill>
            <a:prstDash val="solid"/>
            <a:round/>
            <a:headEnd type="none" w="sm" len="sm"/>
            <a:tailEnd type="none" w="sm" len="sm"/>
          </a:ln>
          <a:effectLst>
            <a:outerShdw blurRad="50800" dist="38100" dir="5400000" rotWithShape="0">
              <a:srgbClr val="000000">
                <a:alpha val="34901"/>
              </a:srgbClr>
            </a:outerShdw>
          </a:effectLst>
        </p:spPr>
      </p:sp>
      <p:sp>
        <p:nvSpPr>
          <p:cNvPr id="96" name="Google Shape;96;p66"/>
          <p:cNvSpPr txBox="1">
            <a:spLocks noGrp="1"/>
          </p:cNvSpPr>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3200"/>
              <a:buFont typeface="Century Gothic"/>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66"/>
          <p:cNvSpPr txBox="1">
            <a:spLocks noGrp="1"/>
          </p:cNvSpPr>
          <p:nvPr>
            <p:ph type="body" idx="1"/>
          </p:nvPr>
        </p:nvSpPr>
        <p:spPr>
          <a:xfrm>
            <a:off x="6156000" y="2286000"/>
            <a:ext cx="4880300" cy="229552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228600" algn="l">
              <a:spcBef>
                <a:spcPts val="360"/>
              </a:spcBef>
              <a:spcAft>
                <a:spcPts val="0"/>
              </a:spcAft>
              <a:buSzPts val="1800"/>
              <a:buFont typeface="Century Gothic"/>
              <a:buNone/>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98" name="Google Shape;98;p66"/>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66"/>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66"/>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
        <p:cNvGrpSpPr/>
        <p:nvPr/>
      </p:nvGrpSpPr>
      <p:grpSpPr>
        <a:xfrm>
          <a:off x="0" y="0"/>
          <a:ext cx="0" cy="0"/>
          <a:chOff x="0" y="0"/>
          <a:chExt cx="0" cy="0"/>
        </a:xfrm>
      </p:grpSpPr>
      <p:sp>
        <p:nvSpPr>
          <p:cNvPr id="102" name="Google Shape;102;p67"/>
          <p:cNvSpPr/>
          <p:nvPr/>
        </p:nvSpPr>
        <p:spPr>
          <a:xfrm>
            <a:off x="0" y="0"/>
            <a:ext cx="12192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103" name="Google Shape;103;p67"/>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67"/>
          <p:cNvSpPr txBox="1">
            <a:spLocks noGrp="1"/>
          </p:cNvSpPr>
          <p:nvPr>
            <p:ph type="body" idx="1"/>
          </p:nvPr>
        </p:nvSpPr>
        <p:spPr>
          <a:xfrm rot="5400000">
            <a:off x="4254444" y="-1260043"/>
            <a:ext cx="3674397" cy="10563285"/>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05" name="Google Shape;105;p67"/>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67"/>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67"/>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8"/>
        <p:cNvGrpSpPr/>
        <p:nvPr/>
      </p:nvGrpSpPr>
      <p:grpSpPr>
        <a:xfrm>
          <a:off x="0" y="0"/>
          <a:ext cx="0" cy="0"/>
          <a:chOff x="0" y="0"/>
          <a:chExt cx="0" cy="0"/>
        </a:xfrm>
      </p:grpSpPr>
      <p:sp>
        <p:nvSpPr>
          <p:cNvPr id="109" name="Google Shape;109;p68"/>
          <p:cNvSpPr/>
          <p:nvPr/>
        </p:nvSpPr>
        <p:spPr>
          <a:xfrm>
            <a:off x="7669651" y="446089"/>
            <a:ext cx="4522349"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gradFill>
            <a:gsLst>
              <a:gs pos="0">
                <a:srgbClr val="334C62"/>
              </a:gs>
              <a:gs pos="50000">
                <a:srgbClr val="567FA1"/>
              </a:gs>
              <a:gs pos="70000">
                <a:srgbClr val="6D97BA"/>
              </a:gs>
              <a:gs pos="100000">
                <a:srgbClr val="8BBBE3"/>
              </a:gs>
            </a:gsLst>
            <a:lin ang="16200000" scaled="0"/>
          </a:gradFill>
          <a:ln w="12700" cap="flat" cmpd="sng">
            <a:solidFill>
              <a:srgbClr val="92B5D5"/>
            </a:solidFill>
            <a:prstDash val="solid"/>
            <a:round/>
            <a:headEnd type="none" w="sm" len="sm"/>
            <a:tailEnd type="none" w="sm" len="sm"/>
          </a:ln>
          <a:effectLst>
            <a:outerShdw blurRad="50800" dist="38100" dir="5400000" rotWithShape="0">
              <a:srgbClr val="000000">
                <a:alpha val="34901"/>
              </a:srgbClr>
            </a:outerShdw>
          </a:effectLst>
        </p:spPr>
      </p:sp>
      <p:sp>
        <p:nvSpPr>
          <p:cNvPr id="110" name="Google Shape;110;p68"/>
          <p:cNvSpPr txBox="1">
            <a:spLocks noGrp="1"/>
          </p:cNvSpPr>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68"/>
          <p:cNvSpPr txBox="1">
            <a:spLocks noGrp="1"/>
          </p:cNvSpPr>
          <p:nvPr>
            <p:ph type="body" idx="1"/>
          </p:nvPr>
        </p:nvSpPr>
        <p:spPr>
          <a:xfrm rot="5400000">
            <a:off x="1408290" y="-152200"/>
            <a:ext cx="5414962" cy="6611540"/>
          </a:xfrm>
          <a:prstGeom prst="rect">
            <a:avLst/>
          </a:prstGeom>
          <a:noFill/>
          <a:ln>
            <a:noFill/>
          </a:ln>
          <a:effectLst>
            <a:outerShdw blurRad="50800">
              <a:srgbClr val="000000">
                <a:alpha val="40000"/>
              </a:srgbClr>
            </a:outerShdw>
          </a:effectLst>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600"/>
              </a:spcBef>
              <a:spcAft>
                <a:spcPts val="0"/>
              </a:spcAft>
              <a:buSzPts val="1800"/>
              <a:buChar char="🞆"/>
              <a:defRPr/>
            </a:lvl2pPr>
            <a:lvl3pPr marL="1371600" lvl="2" indent="-342900" algn="l">
              <a:spcBef>
                <a:spcPts val="600"/>
              </a:spcBef>
              <a:spcAft>
                <a:spcPts val="0"/>
              </a:spcAft>
              <a:buSzPts val="1800"/>
              <a:buChar char="🞆"/>
              <a:defRPr/>
            </a:lvl3pPr>
            <a:lvl4pPr marL="1828800" lvl="3" indent="-342900" algn="l">
              <a:spcBef>
                <a:spcPts val="600"/>
              </a:spcBef>
              <a:spcAft>
                <a:spcPts val="0"/>
              </a:spcAft>
              <a:buSzPts val="1800"/>
              <a:buChar char="🞆"/>
              <a:defRPr/>
            </a:lvl4pPr>
            <a:lvl5pPr marL="2286000" lvl="4" indent="-342900" algn="l">
              <a:spcBef>
                <a:spcPts val="600"/>
              </a:spcBef>
              <a:spcAft>
                <a:spcPts val="0"/>
              </a:spcAft>
              <a:buSzPts val="1800"/>
              <a:buChar char="🞆"/>
              <a:defRPr/>
            </a:lvl5pPr>
            <a:lvl6pPr marL="2743200" lvl="5" indent="-342900" algn="l">
              <a:spcBef>
                <a:spcPts val="600"/>
              </a:spcBef>
              <a:spcAft>
                <a:spcPts val="0"/>
              </a:spcAft>
              <a:buSzPts val="1800"/>
              <a:buChar char="🞆"/>
              <a:defRPr/>
            </a:lvl6pPr>
            <a:lvl7pPr marL="3200400" lvl="6" indent="-342900" algn="l">
              <a:spcBef>
                <a:spcPts val="600"/>
              </a:spcBef>
              <a:spcAft>
                <a:spcPts val="0"/>
              </a:spcAft>
              <a:buSzPts val="1800"/>
              <a:buChar char="🞆"/>
              <a:defRPr/>
            </a:lvl7pPr>
            <a:lvl8pPr marL="3657600" lvl="7" indent="-342900" algn="l">
              <a:spcBef>
                <a:spcPts val="600"/>
              </a:spcBef>
              <a:spcAft>
                <a:spcPts val="0"/>
              </a:spcAft>
              <a:buSzPts val="1800"/>
              <a:buChar char="🞆"/>
              <a:defRPr/>
            </a:lvl8pPr>
            <a:lvl9pPr marL="4114800" lvl="8" indent="-342900" algn="l">
              <a:spcBef>
                <a:spcPts val="600"/>
              </a:spcBef>
              <a:spcAft>
                <a:spcPts val="600"/>
              </a:spcAft>
              <a:buSzPts val="1800"/>
              <a:buChar char="🞆"/>
              <a:defRPr/>
            </a:lvl9pPr>
          </a:lstStyle>
          <a:p>
            <a:endParaRPr/>
          </a:p>
        </p:txBody>
      </p:sp>
      <p:sp>
        <p:nvSpPr>
          <p:cNvPr id="112" name="Google Shape;112;p68"/>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8"/>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68"/>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rgbClr val="D3D3D3"/>
            </a:gs>
          </a:gsLst>
          <a:lin ang="5400000" scaled="0"/>
        </a:gra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lvl1pPr marR="0" lvl="0" algn="l" rtl="0">
              <a:spcBef>
                <a:spcPts val="0"/>
              </a:spcBef>
              <a:spcAft>
                <a:spcPts val="0"/>
              </a:spcAft>
              <a:buClr>
                <a:srgbClr val="FEFEFE"/>
              </a:buClr>
              <a:buSzPts val="4000"/>
              <a:buFont typeface="Century Gothic"/>
              <a:buNone/>
              <a:defRPr sz="4000" b="1" i="0" u="none" strike="noStrike" cap="none">
                <a:solidFill>
                  <a:srgbClr val="FEFEFE"/>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52"/>
          <p:cNvSpPr txBox="1">
            <a:spLocks noGrp="1"/>
          </p:cNvSpPr>
          <p:nvPr>
            <p:ph type="body" idx="1"/>
          </p:nvPr>
        </p:nvSpPr>
        <p:spPr>
          <a:xfrm>
            <a:off x="810000" y="2184401"/>
            <a:ext cx="10563285" cy="367439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lvl1pPr marL="457200" marR="0" lvl="0" indent="-342900" algn="l" rtl="0">
              <a:spcBef>
                <a:spcPts val="360"/>
              </a:spcBef>
              <a:spcAft>
                <a:spcPts val="0"/>
              </a:spcAft>
              <a:buClr>
                <a:schemeClr val="accent1"/>
              </a:buClr>
              <a:buSzPts val="1800"/>
              <a:buFont typeface="Noto Sans Symbols"/>
              <a:buChar char="🞆"/>
              <a:defRPr sz="1800" b="0" i="0" u="none" strike="noStrike" cap="none">
                <a:solidFill>
                  <a:schemeClr val="dk1"/>
                </a:solidFill>
                <a:latin typeface="Century Gothic"/>
                <a:ea typeface="Century Gothic"/>
                <a:cs typeface="Century Gothic"/>
                <a:sym typeface="Century Gothic"/>
              </a:defRPr>
            </a:lvl1pPr>
            <a:lvl2pPr marL="914400" marR="0" lvl="1" indent="-330200" algn="l" rtl="0">
              <a:spcBef>
                <a:spcPts val="600"/>
              </a:spcBef>
              <a:spcAft>
                <a:spcPts val="0"/>
              </a:spcAft>
              <a:buClr>
                <a:schemeClr val="accent1"/>
              </a:buClr>
              <a:buSzPts val="1600"/>
              <a:buFont typeface="Noto Sans Symbols"/>
              <a:buChar char="🞆"/>
              <a:defRPr sz="1600" b="0" i="0" u="none" strike="noStrike" cap="none">
                <a:solidFill>
                  <a:schemeClr val="dk1"/>
                </a:solidFill>
                <a:latin typeface="Century Gothic"/>
                <a:ea typeface="Century Gothic"/>
                <a:cs typeface="Century Gothic"/>
                <a:sym typeface="Century Gothic"/>
              </a:defRPr>
            </a:lvl2pPr>
            <a:lvl3pPr marL="1371600" marR="0" lvl="2" indent="-317500" algn="l" rtl="0">
              <a:spcBef>
                <a:spcPts val="600"/>
              </a:spcBef>
              <a:spcAft>
                <a:spcPts val="0"/>
              </a:spcAft>
              <a:buClr>
                <a:schemeClr val="accent1"/>
              </a:buClr>
              <a:buSzPts val="1400"/>
              <a:buFont typeface="Noto Sans Symbols"/>
              <a:buChar char="🞆"/>
              <a:defRPr sz="1400" b="0" i="0" u="none" strike="noStrike" cap="none">
                <a:solidFill>
                  <a:schemeClr val="dk1"/>
                </a:solidFill>
                <a:latin typeface="Century Gothic"/>
                <a:ea typeface="Century Gothic"/>
                <a:cs typeface="Century Gothic"/>
                <a:sym typeface="Century Gothic"/>
              </a:defRPr>
            </a:lvl3pPr>
            <a:lvl4pPr marL="1828800" marR="0" lvl="3"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4pPr>
            <a:lvl5pPr marL="2286000" marR="0" lvl="4"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5pPr>
            <a:lvl6pPr marL="2743200" marR="0" lvl="5"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6pPr>
            <a:lvl7pPr marL="3200400" marR="0" lvl="6"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7pPr>
            <a:lvl8pPr marL="3657600" marR="0" lvl="7" indent="-304800" algn="l" rtl="0">
              <a:spcBef>
                <a:spcPts val="600"/>
              </a:spcBef>
              <a:spcAft>
                <a:spcPts val="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8pPr>
            <a:lvl9pPr marL="4114800" marR="0" lvl="8" indent="-304800" algn="l" rtl="0">
              <a:spcBef>
                <a:spcPts val="600"/>
              </a:spcBef>
              <a:spcAft>
                <a:spcPts val="600"/>
              </a:spcAft>
              <a:buClr>
                <a:schemeClr val="accent1"/>
              </a:buClr>
              <a:buSzPts val="1200"/>
              <a:buFont typeface="Noto Sans Symbols"/>
              <a:buChar char="🞆"/>
              <a:defRPr sz="12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52"/>
          <p:cNvSpPr txBox="1">
            <a:spLocks noGrp="1"/>
          </p:cNvSpPr>
          <p:nvPr>
            <p:ph type="ftr" idx="11"/>
          </p:nvPr>
        </p:nvSpPr>
        <p:spPr>
          <a:xfrm>
            <a:off x="451514" y="6041362"/>
            <a:ext cx="8644320"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9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52"/>
          <p:cNvSpPr txBox="1">
            <a:spLocks noGrp="1"/>
          </p:cNvSpPr>
          <p:nvPr>
            <p:ph type="dt" idx="10"/>
          </p:nvPr>
        </p:nvSpPr>
        <p:spPr>
          <a:xfrm>
            <a:off x="9334626" y="6041362"/>
            <a:ext cx="1343706"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9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52"/>
          <p:cNvSpPr txBox="1">
            <a:spLocks noGrp="1"/>
          </p:cNvSpPr>
          <p:nvPr>
            <p:ph type="sldNum" idx="12"/>
          </p:nvPr>
        </p:nvSpPr>
        <p:spPr>
          <a:xfrm>
            <a:off x="10678331" y="5915888"/>
            <a:ext cx="1062155"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buNone/>
              <a:defRPr sz="2000" b="0" i="0" u="none" strike="noStrike" cap="none">
                <a:solidFill>
                  <a:schemeClr val="accent1"/>
                </a:solidFill>
                <a:latin typeface="Century Gothic"/>
                <a:ea typeface="Century Gothic"/>
                <a:cs typeface="Century Gothic"/>
                <a:sym typeface="Century Gothic"/>
              </a:defRPr>
            </a:lvl1pPr>
            <a:lvl2pPr marL="0" marR="0" lvl="1" indent="0" algn="r" rtl="0">
              <a:spcBef>
                <a:spcPts val="0"/>
              </a:spcBef>
              <a:buNone/>
              <a:defRPr sz="2000" b="0" i="0" u="none" strike="noStrike" cap="none">
                <a:solidFill>
                  <a:schemeClr val="accent1"/>
                </a:solidFill>
                <a:latin typeface="Century Gothic"/>
                <a:ea typeface="Century Gothic"/>
                <a:cs typeface="Century Gothic"/>
                <a:sym typeface="Century Gothic"/>
              </a:defRPr>
            </a:lvl2pPr>
            <a:lvl3pPr marL="0" marR="0" lvl="2" indent="0" algn="r" rtl="0">
              <a:spcBef>
                <a:spcPts val="0"/>
              </a:spcBef>
              <a:buNone/>
              <a:defRPr sz="2000" b="0" i="0" u="none" strike="noStrike" cap="none">
                <a:solidFill>
                  <a:schemeClr val="accent1"/>
                </a:solidFill>
                <a:latin typeface="Century Gothic"/>
                <a:ea typeface="Century Gothic"/>
                <a:cs typeface="Century Gothic"/>
                <a:sym typeface="Century Gothic"/>
              </a:defRPr>
            </a:lvl3pPr>
            <a:lvl4pPr marL="0" marR="0" lvl="3" indent="0" algn="r" rtl="0">
              <a:spcBef>
                <a:spcPts val="0"/>
              </a:spcBef>
              <a:buNone/>
              <a:defRPr sz="2000" b="0" i="0" u="none" strike="noStrike" cap="none">
                <a:solidFill>
                  <a:schemeClr val="accent1"/>
                </a:solidFill>
                <a:latin typeface="Century Gothic"/>
                <a:ea typeface="Century Gothic"/>
                <a:cs typeface="Century Gothic"/>
                <a:sym typeface="Century Gothic"/>
              </a:defRPr>
            </a:lvl4pPr>
            <a:lvl5pPr marL="0" marR="0" lvl="4" indent="0" algn="r" rtl="0">
              <a:spcBef>
                <a:spcPts val="0"/>
              </a:spcBef>
              <a:buNone/>
              <a:defRPr sz="2000" b="0" i="0" u="none" strike="noStrike" cap="none">
                <a:solidFill>
                  <a:schemeClr val="accent1"/>
                </a:solidFill>
                <a:latin typeface="Century Gothic"/>
                <a:ea typeface="Century Gothic"/>
                <a:cs typeface="Century Gothic"/>
                <a:sym typeface="Century Gothic"/>
              </a:defRPr>
            </a:lvl5pPr>
            <a:lvl6pPr marL="0" marR="0" lvl="5" indent="0" algn="r" rtl="0">
              <a:spcBef>
                <a:spcPts val="0"/>
              </a:spcBef>
              <a:buNone/>
              <a:defRPr sz="2000" b="0" i="0" u="none" strike="noStrike" cap="none">
                <a:solidFill>
                  <a:schemeClr val="accent1"/>
                </a:solidFill>
                <a:latin typeface="Century Gothic"/>
                <a:ea typeface="Century Gothic"/>
                <a:cs typeface="Century Gothic"/>
                <a:sym typeface="Century Gothic"/>
              </a:defRPr>
            </a:lvl6pPr>
            <a:lvl7pPr marL="0" marR="0" lvl="6" indent="0" algn="r" rtl="0">
              <a:spcBef>
                <a:spcPts val="0"/>
              </a:spcBef>
              <a:buNone/>
              <a:defRPr sz="2000" b="0" i="0" u="none" strike="noStrike" cap="none">
                <a:solidFill>
                  <a:schemeClr val="accent1"/>
                </a:solidFill>
                <a:latin typeface="Century Gothic"/>
                <a:ea typeface="Century Gothic"/>
                <a:cs typeface="Century Gothic"/>
                <a:sym typeface="Century Gothic"/>
              </a:defRPr>
            </a:lvl7pPr>
            <a:lvl8pPr marL="0" marR="0" lvl="7" indent="0" algn="r" rtl="0">
              <a:spcBef>
                <a:spcPts val="0"/>
              </a:spcBef>
              <a:buNone/>
              <a:defRPr sz="2000" b="0" i="0" u="none" strike="noStrike" cap="none">
                <a:solidFill>
                  <a:schemeClr val="accent1"/>
                </a:solidFill>
                <a:latin typeface="Century Gothic"/>
                <a:ea typeface="Century Gothic"/>
                <a:cs typeface="Century Gothic"/>
                <a:sym typeface="Century Gothic"/>
              </a:defRPr>
            </a:lvl8pPr>
            <a:lvl9pPr marL="0" marR="0" lvl="8" indent="0" algn="r" rtl="0">
              <a:spcBef>
                <a:spcPts val="0"/>
              </a:spcBef>
              <a:buNone/>
              <a:defRPr sz="2000" b="0" i="0" u="none" strike="noStrike" cap="none">
                <a:solidFill>
                  <a:schemeClr val="accen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91" r:id="rId12"/>
    <p:sldLayoutId id="2147483692" r:id="rId13"/>
    <p:sldLayoutId id="214748369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ommunityenergyscotland.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z1Z4JCoPAGc?start=200" TargetMode="Externa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ideo" Target="https://www.youtube.com/embed/9upXeTMHUqE?start=345" TargetMode="Externa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hyperlink" Target="http://www.communityenergyscotland.org.uk/community-energy-futures.asp"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gov.scot/publications/energy-efficient-scotland-route-map/pages/3/"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www.scottishrenewables.com/forums/renewables-in-number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
          <p:cNvSpPr txBox="1">
            <a:spLocks noGrp="1"/>
          </p:cNvSpPr>
          <p:nvPr>
            <p:ph type="ctrTitle"/>
          </p:nvPr>
        </p:nvSpPr>
        <p:spPr>
          <a:xfrm>
            <a:off x="670766" y="2673531"/>
            <a:ext cx="10572000" cy="1652036"/>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spcBef>
                <a:spcPts val="0"/>
              </a:spcBef>
              <a:spcAft>
                <a:spcPts val="0"/>
              </a:spcAft>
              <a:buClr>
                <a:srgbClr val="FEFEFE"/>
              </a:buClr>
              <a:buSzPts val="4800"/>
              <a:buFont typeface="Century Gothic"/>
              <a:buNone/>
            </a:pPr>
            <a:r>
              <a:rPr lang="en-US" dirty="0"/>
              <a:t>Low Carbon Heat</a:t>
            </a:r>
            <a:endParaRPr dirty="0"/>
          </a:p>
        </p:txBody>
      </p:sp>
      <p:sp>
        <p:nvSpPr>
          <p:cNvPr id="204" name="Google Shape;204;p1"/>
          <p:cNvSpPr txBox="1"/>
          <p:nvPr/>
        </p:nvSpPr>
        <p:spPr>
          <a:xfrm>
            <a:off x="339635" y="5916233"/>
            <a:ext cx="537318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0" u="sng" strike="noStrike" cap="none">
                <a:solidFill>
                  <a:schemeClr val="dk1"/>
                </a:solidFill>
                <a:latin typeface="Century Gothic"/>
                <a:ea typeface="Century Gothic"/>
                <a:cs typeface="Century Gothic"/>
                <a:sym typeface="Century Gothic"/>
                <a:hlinkClick r:id="rId3"/>
              </a:rPr>
              <a:t>http://www.communityenergyscotland.co.uk</a:t>
            </a:r>
            <a:endParaRPr sz="1800">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GB" sz="1800">
                <a:solidFill>
                  <a:schemeClr val="dk1"/>
                </a:solidFill>
                <a:latin typeface="Century Gothic"/>
                <a:ea typeface="Century Gothic"/>
                <a:cs typeface="Century Gothic"/>
                <a:sym typeface="Century Gothic"/>
              </a:rPr>
              <a:t>Scottish Charity Number:SC039673</a:t>
            </a:r>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4225" y="947424"/>
            <a:ext cx="7886700" cy="615950"/>
          </a:xfrm>
        </p:spPr>
        <p:txBody>
          <a:bodyPr/>
          <a:lstStyle/>
          <a:p>
            <a:pPr eaLnBrk="1" hangingPunct="1"/>
            <a:r>
              <a:rPr lang="en-US" altLang="en-US" dirty="0">
                <a:latin typeface="Century Gothic" panose="020B0502020202020204" pitchFamily="34" charset="0"/>
                <a:cs typeface="Arial" panose="020B0604020202020204" pitchFamily="34" charset="0"/>
              </a:rPr>
              <a:t>What are our options?</a:t>
            </a:r>
            <a:endParaRPr lang="en-GB" altLang="en-US" dirty="0">
              <a:latin typeface="Century Gothic" panose="020B0502020202020204" pitchFamily="34" charset="0"/>
              <a:cs typeface="Arial" panose="020B0604020202020204" pitchFamily="34" charset="0"/>
            </a:endParaRPr>
          </a:p>
        </p:txBody>
      </p:sp>
      <p:sp>
        <p:nvSpPr>
          <p:cNvPr id="11267" name="TextBox 5"/>
          <p:cNvSpPr>
            <a:spLocks noGrp="1" noChangeArrowheads="1"/>
          </p:cNvSpPr>
          <p:nvPr>
            <p:ph idx="1"/>
          </p:nvPr>
        </p:nvSpPr>
        <p:spPr>
          <a:xfrm>
            <a:off x="914225" y="2143742"/>
            <a:ext cx="10369899" cy="4462720"/>
          </a:xfrm>
        </p:spPr>
        <p:txBody>
          <a:bodyPr wrap="square">
            <a:spAutoFit/>
          </a:bodyPr>
          <a:lstStyle/>
          <a:p>
            <a:pPr eaLnBrk="1" hangingPunct="1">
              <a:spcBef>
                <a:spcPct val="0"/>
              </a:spcBef>
              <a:buFontTx/>
              <a:buNone/>
            </a:pPr>
            <a:r>
              <a:rPr lang="en-US" altLang="en-US" sz="2400" dirty="0">
                <a:latin typeface="Century Gothic" panose="020B0502020202020204" pitchFamily="34" charset="0"/>
              </a:rPr>
              <a:t>In their </a:t>
            </a:r>
            <a:r>
              <a:rPr lang="en-US" altLang="en-US" sz="2400" b="1" dirty="0">
                <a:latin typeface="Century Gothic" panose="020B0502020202020204" pitchFamily="34" charset="0"/>
              </a:rPr>
              <a:t>Scottish Energy Strategy</a:t>
            </a:r>
            <a:r>
              <a:rPr lang="en-US" altLang="en-US" sz="2400" dirty="0">
                <a:latin typeface="Century Gothic" panose="020B0502020202020204" pitchFamily="34" charset="0"/>
              </a:rPr>
              <a:t>, the Scottish Government have</a:t>
            </a:r>
          </a:p>
          <a:p>
            <a:pPr eaLnBrk="1" hangingPunct="1">
              <a:spcBef>
                <a:spcPct val="0"/>
              </a:spcBef>
              <a:buFontTx/>
              <a:buNone/>
            </a:pPr>
            <a:r>
              <a:rPr lang="en-US" altLang="en-US" sz="2400" dirty="0">
                <a:latin typeface="Century Gothic" panose="020B0502020202020204" pitchFamily="34" charset="0"/>
              </a:rPr>
              <a:t>identified three possible pathways for renewable heat:</a:t>
            </a:r>
          </a:p>
          <a:p>
            <a:pPr eaLnBrk="1" hangingPunct="1">
              <a:spcBef>
                <a:spcPct val="0"/>
              </a:spcBef>
              <a:buFontTx/>
              <a:buNone/>
            </a:pPr>
            <a:endParaRPr lang="en-US" altLang="en-US" sz="2400" dirty="0">
              <a:latin typeface="Century Gothic" panose="020B0502020202020204" pitchFamily="34" charset="0"/>
            </a:endParaRPr>
          </a:p>
          <a:p>
            <a:pPr marL="800100" lvl="1">
              <a:spcBef>
                <a:spcPct val="0"/>
              </a:spcBef>
              <a:buClr>
                <a:schemeClr val="accent1">
                  <a:lumMod val="75000"/>
                </a:schemeClr>
              </a:buClr>
              <a:buFont typeface="Courier New" panose="02070309020205020404" pitchFamily="49" charset="0"/>
              <a:buChar char="o"/>
            </a:pPr>
            <a:r>
              <a:rPr lang="en-US" altLang="en-US" sz="2400" dirty="0">
                <a:solidFill>
                  <a:srgbClr val="0070C0"/>
                </a:solidFill>
                <a:effectLst/>
                <a:latin typeface="Century Gothic" panose="020B0502020202020204" pitchFamily="34" charset="0"/>
              </a:rPr>
              <a:t>Electrification</a:t>
            </a:r>
            <a:r>
              <a:rPr lang="en-US" altLang="en-US" sz="2400" dirty="0">
                <a:solidFill>
                  <a:srgbClr val="0070C0"/>
                </a:solidFill>
                <a:latin typeface="Century Gothic" panose="020B0502020202020204" pitchFamily="34" charset="0"/>
              </a:rPr>
              <a:t> </a:t>
            </a:r>
          </a:p>
          <a:p>
            <a:pPr marL="1257300" lvl="2">
              <a:spcBef>
                <a:spcPct val="0"/>
              </a:spcBef>
              <a:buClr>
                <a:schemeClr val="accent1">
                  <a:lumMod val="75000"/>
                </a:schemeClr>
              </a:buClr>
              <a:buFont typeface="Courier New" panose="02070309020205020404" pitchFamily="49" charset="0"/>
              <a:buChar char="o"/>
            </a:pPr>
            <a:r>
              <a:rPr lang="en-US" altLang="en-US" sz="2000" dirty="0">
                <a:latin typeface="Century Gothic" panose="020B0502020202020204" pitchFamily="34" charset="0"/>
              </a:rPr>
              <a:t>Heat pumps will provide the majority of domestic demand and the industrial sector will rely on a mix of fuels, including electricity, bioenergy and natural gas</a:t>
            </a:r>
            <a:r>
              <a:rPr lang="en-US" altLang="en-US" sz="2000" baseline="30000" dirty="0">
                <a:latin typeface="Century Gothic" panose="020B0502020202020204" pitchFamily="34" charset="0"/>
              </a:rPr>
              <a:t>1</a:t>
            </a:r>
            <a:endParaRPr lang="en-US" altLang="en-US" sz="2400" dirty="0">
              <a:latin typeface="Century Gothic" panose="020B0502020202020204" pitchFamily="34" charset="0"/>
            </a:endParaRPr>
          </a:p>
          <a:p>
            <a:pPr marL="800100" lvl="1">
              <a:spcBef>
                <a:spcPct val="0"/>
              </a:spcBef>
              <a:buClr>
                <a:schemeClr val="accent1">
                  <a:lumMod val="75000"/>
                </a:schemeClr>
              </a:buClr>
              <a:buFont typeface="Courier New" panose="02070309020205020404" pitchFamily="49" charset="0"/>
              <a:buChar char="o"/>
            </a:pPr>
            <a:r>
              <a:rPr lang="en-US" altLang="en-US" sz="2400" dirty="0">
                <a:solidFill>
                  <a:srgbClr val="0070C0"/>
                </a:solidFill>
                <a:effectLst/>
                <a:latin typeface="Century Gothic" panose="020B0502020202020204" pitchFamily="34" charset="0"/>
              </a:rPr>
              <a:t>Gas network decarbonisation (Hydrogen)</a:t>
            </a:r>
          </a:p>
          <a:p>
            <a:pPr marL="1257300" lvl="2">
              <a:spcBef>
                <a:spcPct val="0"/>
              </a:spcBef>
              <a:buClr>
                <a:schemeClr val="accent1">
                  <a:lumMod val="75000"/>
                </a:schemeClr>
              </a:buClr>
              <a:buFont typeface="Courier New" panose="02070309020205020404" pitchFamily="49" charset="0"/>
              <a:buChar char="o"/>
            </a:pPr>
            <a:r>
              <a:rPr lang="en-US" altLang="en-US" sz="2000" dirty="0">
                <a:latin typeface="Century Gothic" panose="020B0502020202020204" pitchFamily="34" charset="0"/>
              </a:rPr>
              <a:t>Will replace natural gas for most industrial and commercial heat demand. Areas without access to hydrogen or low carbon gas will convert from direct heating to heat pumps, or will be supplied via heat networks where this is feasible</a:t>
            </a:r>
          </a:p>
          <a:p>
            <a:pPr marL="800100" lvl="1">
              <a:spcBef>
                <a:spcPct val="0"/>
              </a:spcBef>
              <a:buClr>
                <a:schemeClr val="accent1">
                  <a:lumMod val="75000"/>
                </a:schemeClr>
              </a:buClr>
              <a:buFont typeface="Courier New" panose="02070309020205020404" pitchFamily="49" charset="0"/>
              <a:buChar char="o"/>
            </a:pPr>
            <a:r>
              <a:rPr lang="en-US" altLang="en-US" sz="2400" dirty="0">
                <a:solidFill>
                  <a:srgbClr val="0070C0"/>
                </a:solidFill>
                <a:effectLst/>
                <a:latin typeface="Century Gothic" panose="020B0502020202020204" pitchFamily="34" charset="0"/>
              </a:rPr>
              <a:t>Mixture of both</a:t>
            </a:r>
          </a:p>
        </p:txBody>
      </p:sp>
    </p:spTree>
    <p:extLst>
      <p:ext uri="{BB962C8B-B14F-4D97-AF65-F5344CB8AC3E}">
        <p14:creationId xmlns:p14="http://schemas.microsoft.com/office/powerpoint/2010/main" val="420741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B212-DCCC-46F3-9FE1-C9357FD4BBA4}"/>
              </a:ext>
            </a:extLst>
          </p:cNvPr>
          <p:cNvSpPr>
            <a:spLocks noGrp="1"/>
          </p:cNvSpPr>
          <p:nvPr>
            <p:ph type="title"/>
          </p:nvPr>
        </p:nvSpPr>
        <p:spPr/>
        <p:txBody>
          <a:bodyPr/>
          <a:lstStyle/>
          <a:p>
            <a:r>
              <a:rPr lang="en-GB" dirty="0"/>
              <a:t>Funding &amp; Financing</a:t>
            </a:r>
          </a:p>
        </p:txBody>
      </p:sp>
      <p:sp>
        <p:nvSpPr>
          <p:cNvPr id="3" name="Text Placeholder 2">
            <a:extLst>
              <a:ext uri="{FF2B5EF4-FFF2-40B4-BE49-F238E27FC236}">
                <a16:creationId xmlns:a16="http://schemas.microsoft.com/office/drawing/2014/main" id="{012327C8-6778-448C-B8CF-5BC17CAA6806}"/>
              </a:ext>
            </a:extLst>
          </p:cNvPr>
          <p:cNvSpPr>
            <a:spLocks noGrp="1"/>
          </p:cNvSpPr>
          <p:nvPr>
            <p:ph type="body" idx="1"/>
          </p:nvPr>
        </p:nvSpPr>
        <p:spPr/>
        <p:txBody>
          <a:bodyPr/>
          <a:lstStyle/>
          <a:p>
            <a:pPr>
              <a:buFont typeface="Courier New" panose="02070309020205020404" pitchFamily="49" charset="0"/>
              <a:buChar char="o"/>
            </a:pPr>
            <a:r>
              <a:rPr lang="en-GB" sz="2400" b="1" dirty="0"/>
              <a:t>Renewable Heat Incentive (RHI Domestic &amp; Non-domestic)</a:t>
            </a:r>
            <a:r>
              <a:rPr lang="en-GB" sz="2400" dirty="0"/>
              <a:t>: </a:t>
            </a:r>
          </a:p>
          <a:p>
            <a:pPr lvl="1">
              <a:buFont typeface="Courier New" panose="02070309020205020404" pitchFamily="49" charset="0"/>
              <a:buChar char="o"/>
            </a:pPr>
            <a:r>
              <a:rPr lang="en-GB" sz="2000" dirty="0"/>
              <a:t>Financial incentive scheme to encourage uptake of renewable heating</a:t>
            </a:r>
          </a:p>
          <a:p>
            <a:pPr lvl="1">
              <a:buFont typeface="Courier New" panose="02070309020205020404" pitchFamily="49" charset="0"/>
              <a:buChar char="o"/>
            </a:pPr>
            <a:r>
              <a:rPr lang="en-GB" sz="2000" dirty="0"/>
              <a:t>Scheme participants receive quarterly payments for seven years for the amount of clean, green renewable heat their system produces</a:t>
            </a:r>
          </a:p>
          <a:p>
            <a:pPr lvl="1">
              <a:buFont typeface="Courier New" panose="02070309020205020404" pitchFamily="49" charset="0"/>
              <a:buChar char="o"/>
            </a:pPr>
            <a:r>
              <a:rPr lang="en-GB" sz="2000" dirty="0"/>
              <a:t>Ends 31</a:t>
            </a:r>
            <a:r>
              <a:rPr lang="en-GB" sz="2000" baseline="30000" dirty="0"/>
              <a:t>st</a:t>
            </a:r>
            <a:r>
              <a:rPr lang="en-GB" sz="2000" dirty="0"/>
              <a:t> March 2021</a:t>
            </a:r>
          </a:p>
        </p:txBody>
      </p:sp>
    </p:spTree>
    <p:extLst>
      <p:ext uri="{BB962C8B-B14F-4D97-AF65-F5344CB8AC3E}">
        <p14:creationId xmlns:p14="http://schemas.microsoft.com/office/powerpoint/2010/main" val="27909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2F514-5B1B-479B-B6A6-E15F0FC4F87E}"/>
              </a:ext>
            </a:extLst>
          </p:cNvPr>
          <p:cNvSpPr>
            <a:spLocks noGrp="1"/>
          </p:cNvSpPr>
          <p:nvPr>
            <p:ph type="title"/>
          </p:nvPr>
        </p:nvSpPr>
        <p:spPr/>
        <p:txBody>
          <a:bodyPr/>
          <a:lstStyle/>
          <a:p>
            <a:r>
              <a:rPr lang="en-GB" dirty="0"/>
              <a:t>Funding &amp; Financing</a:t>
            </a:r>
          </a:p>
        </p:txBody>
      </p:sp>
      <p:sp>
        <p:nvSpPr>
          <p:cNvPr id="3" name="Text Placeholder 2">
            <a:extLst>
              <a:ext uri="{FF2B5EF4-FFF2-40B4-BE49-F238E27FC236}">
                <a16:creationId xmlns:a16="http://schemas.microsoft.com/office/drawing/2014/main" id="{D8E5165F-E09D-4E44-9796-3CAD64C7CC8F}"/>
              </a:ext>
            </a:extLst>
          </p:cNvPr>
          <p:cNvSpPr>
            <a:spLocks noGrp="1"/>
          </p:cNvSpPr>
          <p:nvPr>
            <p:ph type="body" idx="1"/>
          </p:nvPr>
        </p:nvSpPr>
        <p:spPr>
          <a:xfrm>
            <a:off x="810000" y="2519550"/>
            <a:ext cx="10554574" cy="3636511"/>
          </a:xfrm>
        </p:spPr>
        <p:txBody>
          <a:bodyPr>
            <a:normAutofit/>
          </a:bodyPr>
          <a:lstStyle/>
          <a:p>
            <a:pPr>
              <a:buFont typeface="Courier New" panose="02070309020205020404" pitchFamily="49" charset="0"/>
              <a:buChar char="o"/>
            </a:pPr>
            <a:r>
              <a:rPr lang="en-GB" sz="2400" b="1" dirty="0"/>
              <a:t>Home Energy Scotland Loan Scheme:</a:t>
            </a:r>
          </a:p>
          <a:p>
            <a:pPr lvl="1">
              <a:buFont typeface="Courier New" panose="02070309020205020404" pitchFamily="49" charset="0"/>
              <a:buChar char="o"/>
            </a:pPr>
            <a:r>
              <a:rPr lang="en-GB" sz="2000" dirty="0"/>
              <a:t>Open to homeowners</a:t>
            </a:r>
          </a:p>
          <a:p>
            <a:pPr lvl="1">
              <a:buFont typeface="Courier New" panose="02070309020205020404" pitchFamily="49" charset="0"/>
              <a:buChar char="o"/>
            </a:pPr>
            <a:r>
              <a:rPr lang="en-GB" sz="2000" dirty="0"/>
              <a:t>Interest-free loan up to £38,500 for energy efficiency measures, renewable technologies, energy storage systems and connections to an approved district heating scheme powered by a renewable energy source</a:t>
            </a:r>
          </a:p>
          <a:p>
            <a:pPr>
              <a:buFont typeface="Courier New" panose="02070309020205020404" pitchFamily="49" charset="0"/>
              <a:buChar char="o"/>
            </a:pPr>
            <a:r>
              <a:rPr lang="en-GB" sz="2400" b="1" dirty="0"/>
              <a:t>SME Loan Scheme</a:t>
            </a:r>
            <a:r>
              <a:rPr lang="en-GB" sz="2400" dirty="0"/>
              <a:t>: </a:t>
            </a:r>
          </a:p>
          <a:p>
            <a:pPr lvl="1">
              <a:buFont typeface="Courier New" panose="02070309020205020404" pitchFamily="49" charset="0"/>
              <a:buChar char="o"/>
            </a:pPr>
            <a:r>
              <a:rPr lang="en-GB" sz="2000" dirty="0"/>
              <a:t>Interest free loans to organisations up to £100,000 for the installation of efficiency measures and renewable technologies via Resource Efficient Scotland (RES).</a:t>
            </a:r>
          </a:p>
          <a:p>
            <a:pPr>
              <a:buFont typeface="Courier New" panose="02070309020205020404" pitchFamily="49" charset="0"/>
              <a:buChar char="o"/>
            </a:pPr>
            <a:endParaRPr lang="en-GB" sz="2200" dirty="0"/>
          </a:p>
        </p:txBody>
      </p:sp>
    </p:spTree>
    <p:extLst>
      <p:ext uri="{BB962C8B-B14F-4D97-AF65-F5344CB8AC3E}">
        <p14:creationId xmlns:p14="http://schemas.microsoft.com/office/powerpoint/2010/main" val="434031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AB212-DCCC-46F3-9FE1-C9357FD4BBA4}"/>
              </a:ext>
            </a:extLst>
          </p:cNvPr>
          <p:cNvSpPr>
            <a:spLocks noGrp="1"/>
          </p:cNvSpPr>
          <p:nvPr>
            <p:ph type="title"/>
          </p:nvPr>
        </p:nvSpPr>
        <p:spPr/>
        <p:txBody>
          <a:bodyPr/>
          <a:lstStyle/>
          <a:p>
            <a:r>
              <a:rPr lang="en-GB" dirty="0"/>
              <a:t>Funding &amp; Financing</a:t>
            </a:r>
          </a:p>
        </p:txBody>
      </p:sp>
      <p:sp>
        <p:nvSpPr>
          <p:cNvPr id="3" name="Text Placeholder 2">
            <a:extLst>
              <a:ext uri="{FF2B5EF4-FFF2-40B4-BE49-F238E27FC236}">
                <a16:creationId xmlns:a16="http://schemas.microsoft.com/office/drawing/2014/main" id="{012327C8-6778-448C-B8CF-5BC17CAA6806}"/>
              </a:ext>
            </a:extLst>
          </p:cNvPr>
          <p:cNvSpPr>
            <a:spLocks noGrp="1"/>
          </p:cNvSpPr>
          <p:nvPr>
            <p:ph type="body" idx="1"/>
          </p:nvPr>
        </p:nvSpPr>
        <p:spPr>
          <a:xfrm>
            <a:off x="818712" y="2505622"/>
            <a:ext cx="10554574" cy="3636511"/>
          </a:xfrm>
        </p:spPr>
        <p:txBody>
          <a:bodyPr>
            <a:normAutofit/>
          </a:bodyPr>
          <a:lstStyle/>
          <a:p>
            <a:pPr>
              <a:buFont typeface="Courier New" panose="02070309020205020404" pitchFamily="49" charset="0"/>
              <a:buChar char="o"/>
            </a:pPr>
            <a:r>
              <a:rPr lang="en-GB" sz="2600" b="1" dirty="0"/>
              <a:t>District Heating Loan Fund</a:t>
            </a:r>
            <a:r>
              <a:rPr lang="en-GB" sz="2600" dirty="0"/>
              <a:t>: </a:t>
            </a:r>
          </a:p>
          <a:p>
            <a:pPr lvl="1">
              <a:buFont typeface="Courier New" panose="02070309020205020404" pitchFamily="49" charset="0"/>
              <a:buChar char="o"/>
            </a:pPr>
            <a:r>
              <a:rPr lang="en-GB" sz="2000" dirty="0"/>
              <a:t>£30 million fund - part of wider Low Carbon Infrastructure Transition Programme</a:t>
            </a:r>
          </a:p>
          <a:p>
            <a:pPr lvl="1">
              <a:buFont typeface="Courier New" panose="02070309020205020404" pitchFamily="49" charset="0"/>
              <a:buChar char="o"/>
            </a:pPr>
            <a:r>
              <a:rPr lang="en-GB" sz="2000" dirty="0"/>
              <a:t>Financial support will account for 50% of the total eligible costs of a capital project – including those focused on reducing emissions – up to a maximum of £10 million.</a:t>
            </a:r>
          </a:p>
          <a:p>
            <a:pPr lvl="1">
              <a:buFont typeface="Courier New" panose="02070309020205020404" pitchFamily="49" charset="0"/>
              <a:buChar char="o"/>
            </a:pPr>
            <a:r>
              <a:rPr lang="en-GB" sz="2000" dirty="0"/>
              <a:t>Loans of up to £1M + are available as low interest unsecured loans with repayment terms of either 10 or 15 years. </a:t>
            </a:r>
          </a:p>
          <a:p>
            <a:pPr lvl="1">
              <a:buFont typeface="Courier New" panose="02070309020205020404" pitchFamily="49" charset="0"/>
              <a:buChar char="o"/>
            </a:pPr>
            <a:r>
              <a:rPr lang="en-GB" sz="2000" dirty="0"/>
              <a:t>Open to local authorities, registered social landlords, SMEs and energy services companies with less than 250 employees.</a:t>
            </a:r>
          </a:p>
        </p:txBody>
      </p:sp>
    </p:spTree>
    <p:extLst>
      <p:ext uri="{BB962C8B-B14F-4D97-AF65-F5344CB8AC3E}">
        <p14:creationId xmlns:p14="http://schemas.microsoft.com/office/powerpoint/2010/main" val="310629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4000" dirty="0"/>
              <a:t>What is a green heater?</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376621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Heat pumps</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May be air-, ground- or water-source (ponds, rivers, sea)</a:t>
            </a:r>
          </a:p>
          <a:p>
            <a:pPr>
              <a:buFont typeface="Courier New" panose="02070309020205020404" pitchFamily="49" charset="0"/>
              <a:buChar char="o"/>
            </a:pPr>
            <a:r>
              <a:rPr lang="en-US" sz="2400" dirty="0"/>
              <a:t>Typical coefficient of performance of 2.5-4; very efficient</a:t>
            </a:r>
          </a:p>
          <a:p>
            <a:pPr>
              <a:buFont typeface="Courier New" panose="02070309020205020404" pitchFamily="49" charset="0"/>
              <a:buChar char="o"/>
            </a:pPr>
            <a:r>
              <a:rPr lang="en-US" sz="2400" dirty="0"/>
              <a:t>Long lifespan, especially GSHPs, and low maintenance</a:t>
            </a:r>
          </a:p>
          <a:p>
            <a:pPr>
              <a:buFont typeface="Courier New" panose="02070309020205020404" pitchFamily="49" charset="0"/>
              <a:buChar char="o"/>
            </a:pPr>
            <a:r>
              <a:rPr lang="en-US" sz="2400" dirty="0"/>
              <a:t>Higher capital cost than an oil/LPG boiler</a:t>
            </a:r>
          </a:p>
          <a:p>
            <a:pPr>
              <a:buFont typeface="Courier New" panose="02070309020205020404" pitchFamily="49" charset="0"/>
              <a:buChar char="o"/>
            </a:pPr>
            <a:r>
              <a:rPr lang="en-US" sz="2400" dirty="0"/>
              <a:t>May stack up against oil/LPG, and definitely direct electric, not gas</a:t>
            </a:r>
          </a:p>
          <a:p>
            <a:pPr>
              <a:buFont typeface="Courier New" panose="02070309020205020404" pitchFamily="49" charset="0"/>
              <a:buChar char="o"/>
            </a:pPr>
            <a:r>
              <a:rPr lang="en-US" sz="2400" dirty="0"/>
              <a:t>Will increase overall electrical demand; not strictly renewable unless powered from 100% renewable tariff</a:t>
            </a:r>
          </a:p>
          <a:p>
            <a:pPr>
              <a:buFont typeface="Courier New" panose="02070309020205020404" pitchFamily="49" charset="0"/>
              <a:buChar char="o"/>
            </a:pPr>
            <a:r>
              <a:rPr lang="en-US" sz="2400" dirty="0"/>
              <a:t>Needs wet heating distribution; may require upgrades to radiators</a:t>
            </a:r>
            <a:endParaRPr lang="en-GB" sz="2400" dirty="0"/>
          </a:p>
        </p:txBody>
      </p:sp>
    </p:spTree>
    <p:extLst>
      <p:ext uri="{BB962C8B-B14F-4D97-AF65-F5344CB8AC3E}">
        <p14:creationId xmlns:p14="http://schemas.microsoft.com/office/powerpoint/2010/main" val="54121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ater, outdoor, river, grass&#10;&#10;Description generated with very high confidence">
            <a:extLst>
              <a:ext uri="{FF2B5EF4-FFF2-40B4-BE49-F238E27FC236}">
                <a16:creationId xmlns:a16="http://schemas.microsoft.com/office/drawing/2014/main" id="{A5270BBF-1077-4D67-AE58-AA4D3CDCB6DA}"/>
              </a:ext>
            </a:extLst>
          </p:cNvPr>
          <p:cNvPicPr>
            <a:picLocks noChangeAspect="1"/>
          </p:cNvPicPr>
          <p:nvPr/>
        </p:nvPicPr>
        <p:blipFill>
          <a:blip r:embed="rId3"/>
          <a:stretch>
            <a:fillRect/>
          </a:stretch>
        </p:blipFill>
        <p:spPr>
          <a:xfrm>
            <a:off x="-2822" y="-873477"/>
            <a:ext cx="12197642" cy="9169398"/>
          </a:xfrm>
          <a:prstGeom prst="rect">
            <a:avLst/>
          </a:prstGeom>
        </p:spPr>
      </p:pic>
    </p:spTree>
    <p:extLst>
      <p:ext uri="{BB962C8B-B14F-4D97-AF65-F5344CB8AC3E}">
        <p14:creationId xmlns:p14="http://schemas.microsoft.com/office/powerpoint/2010/main" val="370489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ass, sitting, outdoor, building&#10;&#10;Description generated with very high confidence">
            <a:extLst>
              <a:ext uri="{FF2B5EF4-FFF2-40B4-BE49-F238E27FC236}">
                <a16:creationId xmlns:a16="http://schemas.microsoft.com/office/drawing/2014/main" id="{2E798795-302F-4551-8C1C-78F8EF9C8515}"/>
              </a:ext>
            </a:extLst>
          </p:cNvPr>
          <p:cNvPicPr>
            <a:picLocks noChangeAspect="1"/>
          </p:cNvPicPr>
          <p:nvPr/>
        </p:nvPicPr>
        <p:blipFill>
          <a:blip r:embed="rId3"/>
          <a:stretch>
            <a:fillRect/>
          </a:stretch>
        </p:blipFill>
        <p:spPr>
          <a:xfrm>
            <a:off x="2706511" y="3740"/>
            <a:ext cx="6778977" cy="6850519"/>
          </a:xfrm>
          <a:prstGeom prst="rect">
            <a:avLst/>
          </a:prstGeom>
        </p:spPr>
      </p:pic>
    </p:spTree>
    <p:extLst>
      <p:ext uri="{BB962C8B-B14F-4D97-AF65-F5344CB8AC3E}">
        <p14:creationId xmlns:p14="http://schemas.microsoft.com/office/powerpoint/2010/main" val="38014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Biomass</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May be log stove or boiler, pellet or woodchip</a:t>
            </a:r>
          </a:p>
          <a:p>
            <a:pPr>
              <a:buFont typeface="Courier New" panose="02070309020205020404" pitchFamily="49" charset="0"/>
              <a:buChar char="o"/>
            </a:pPr>
            <a:r>
              <a:rPr lang="en-US" sz="2400" dirty="0"/>
              <a:t>Woodchip good for larger buildings; more infrastructure required</a:t>
            </a:r>
          </a:p>
          <a:p>
            <a:pPr>
              <a:buFont typeface="Courier New" panose="02070309020205020404" pitchFamily="49" charset="0"/>
              <a:buChar char="o"/>
            </a:pPr>
            <a:r>
              <a:rPr lang="en-US" sz="2400" dirty="0"/>
              <a:t>Log systems can be very cheap with on-site timber, but lots of work</a:t>
            </a:r>
          </a:p>
          <a:p>
            <a:pPr>
              <a:buFont typeface="Courier New" panose="02070309020205020404" pitchFamily="49" charset="0"/>
              <a:buChar char="o"/>
            </a:pPr>
            <a:r>
              <a:rPr lang="en-US" sz="2400" dirty="0"/>
              <a:t>Pellets are easiest to use (much like oil), but most expensive per kWh</a:t>
            </a:r>
          </a:p>
          <a:p>
            <a:pPr>
              <a:buFont typeface="Courier New" panose="02070309020205020404" pitchFamily="49" charset="0"/>
              <a:buChar char="o"/>
            </a:pPr>
            <a:r>
              <a:rPr lang="en-US" sz="2400" dirty="0"/>
              <a:t>Supply improving but variable, especially in remote areas</a:t>
            </a:r>
          </a:p>
          <a:p>
            <a:pPr>
              <a:buFont typeface="Courier New" panose="02070309020205020404" pitchFamily="49" charset="0"/>
              <a:buChar char="o"/>
            </a:pPr>
            <a:r>
              <a:rPr lang="en-US" sz="2400" dirty="0"/>
              <a:t>Will stack up economically against oil/LPG/electric, but not gas</a:t>
            </a:r>
          </a:p>
          <a:p>
            <a:pPr>
              <a:buFont typeface="Courier New" panose="02070309020205020404" pitchFamily="49" charset="0"/>
              <a:buChar char="o"/>
            </a:pPr>
            <a:r>
              <a:rPr lang="en-US" sz="2400" dirty="0"/>
              <a:t>Similar lifespan to oil boiler; more mechanical parts</a:t>
            </a:r>
          </a:p>
          <a:p>
            <a:pPr>
              <a:buFont typeface="Courier New" panose="02070309020205020404" pitchFamily="49" charset="0"/>
              <a:buChar char="o"/>
            </a:pPr>
            <a:r>
              <a:rPr lang="en-US" sz="2400" dirty="0"/>
              <a:t>Green credentials depend very much on source and drying method</a:t>
            </a:r>
            <a:endParaRPr lang="en-GB" sz="2400" dirty="0"/>
          </a:p>
        </p:txBody>
      </p:sp>
    </p:spTree>
    <p:extLst>
      <p:ext uri="{BB962C8B-B14F-4D97-AF65-F5344CB8AC3E}">
        <p14:creationId xmlns:p14="http://schemas.microsoft.com/office/powerpoint/2010/main" val="196522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indoor, green, sitting, table&#10;&#10;Description generated with very high confidence">
            <a:extLst>
              <a:ext uri="{FF2B5EF4-FFF2-40B4-BE49-F238E27FC236}">
                <a16:creationId xmlns:a16="http://schemas.microsoft.com/office/drawing/2014/main" id="{913B080D-FBEC-460F-AAF2-FB52B636747D}"/>
              </a:ext>
            </a:extLst>
          </p:cNvPr>
          <p:cNvPicPr>
            <a:picLocks noChangeAspect="1"/>
          </p:cNvPicPr>
          <p:nvPr/>
        </p:nvPicPr>
        <p:blipFill>
          <a:blip r:embed="rId3"/>
          <a:stretch>
            <a:fillRect/>
          </a:stretch>
        </p:blipFill>
        <p:spPr>
          <a:xfrm>
            <a:off x="3482623" y="-64911"/>
            <a:ext cx="5226755" cy="6987822"/>
          </a:xfrm>
          <a:prstGeom prst="rect">
            <a:avLst/>
          </a:prstGeom>
        </p:spPr>
      </p:pic>
    </p:spTree>
    <p:extLst>
      <p:ext uri="{BB962C8B-B14F-4D97-AF65-F5344CB8AC3E}">
        <p14:creationId xmlns:p14="http://schemas.microsoft.com/office/powerpoint/2010/main" val="26168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Aims</a:t>
            </a:r>
            <a:endParaRPr lang="en-GB" dirty="0"/>
          </a:p>
        </p:txBody>
      </p:sp>
      <p:sp>
        <p:nvSpPr>
          <p:cNvPr id="5" name="Text Placeholder 4"/>
          <p:cNvSpPr>
            <a:spLocks noGrp="1"/>
          </p:cNvSpPr>
          <p:nvPr>
            <p:ph type="body" idx="1"/>
          </p:nvPr>
        </p:nvSpPr>
        <p:spPr/>
        <p:txBody>
          <a:bodyPr>
            <a:normAutofit/>
          </a:bodyPr>
          <a:lstStyle/>
          <a:p>
            <a:pPr>
              <a:buFont typeface="Courier New" panose="02070309020205020404" pitchFamily="49" charset="0"/>
              <a:buChar char="o"/>
            </a:pPr>
            <a:r>
              <a:rPr lang="en-US" sz="2200" dirty="0"/>
              <a:t>Set the scene on the policy environment around heat decarbonisation and discuss the ways communities can engage with low carbon heat and energy efficiency measures</a:t>
            </a:r>
          </a:p>
          <a:p>
            <a:pPr>
              <a:buFont typeface="Courier New" panose="02070309020205020404" pitchFamily="49" charset="0"/>
              <a:buChar char="o"/>
            </a:pPr>
            <a:r>
              <a:rPr lang="en-US" sz="2200" dirty="0"/>
              <a:t>Explore the types of sustainable heating technologies and discuss the benefits and drawbacks of heat networks as a method of distribution.</a:t>
            </a:r>
          </a:p>
          <a:p>
            <a:pPr>
              <a:buFont typeface="Courier New" panose="02070309020205020404" pitchFamily="49" charset="0"/>
              <a:buChar char="o"/>
            </a:pPr>
            <a:r>
              <a:rPr lang="en-US" sz="2200" dirty="0"/>
              <a:t>Consider the role that electric networks can play in low carbon heat particularly with respect to ‘smart’ electric heating.</a:t>
            </a:r>
          </a:p>
          <a:p>
            <a:pPr>
              <a:buFont typeface="Courier New" panose="02070309020205020404" pitchFamily="49" charset="0"/>
              <a:buChar char="o"/>
            </a:pPr>
            <a:endParaRPr lang="en-US" sz="2200" dirty="0"/>
          </a:p>
        </p:txBody>
      </p:sp>
    </p:spTree>
    <p:extLst>
      <p:ext uri="{BB962C8B-B14F-4D97-AF65-F5344CB8AC3E}">
        <p14:creationId xmlns:p14="http://schemas.microsoft.com/office/powerpoint/2010/main" val="232725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uilding, outdoor, house, truck&#10;&#10;Description generated with very high confidence">
            <a:extLst>
              <a:ext uri="{FF2B5EF4-FFF2-40B4-BE49-F238E27FC236}">
                <a16:creationId xmlns:a16="http://schemas.microsoft.com/office/drawing/2014/main" id="{C2155513-B995-4AC7-8024-36170A9DAD81}"/>
              </a:ext>
            </a:extLst>
          </p:cNvPr>
          <p:cNvPicPr>
            <a:picLocks noChangeAspect="1"/>
          </p:cNvPicPr>
          <p:nvPr/>
        </p:nvPicPr>
        <p:blipFill>
          <a:blip r:embed="rId3"/>
          <a:stretch>
            <a:fillRect/>
          </a:stretch>
        </p:blipFill>
        <p:spPr>
          <a:xfrm>
            <a:off x="1535289" y="1411"/>
            <a:ext cx="9135533" cy="6855177"/>
          </a:xfrm>
          <a:prstGeom prst="rect">
            <a:avLst/>
          </a:prstGeom>
        </p:spPr>
      </p:pic>
    </p:spTree>
    <p:extLst>
      <p:ext uri="{BB962C8B-B14F-4D97-AF65-F5344CB8AC3E}">
        <p14:creationId xmlns:p14="http://schemas.microsoft.com/office/powerpoint/2010/main" val="380543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 building, man, red&#10;&#10;Description generated with very high confidence">
            <a:extLst>
              <a:ext uri="{FF2B5EF4-FFF2-40B4-BE49-F238E27FC236}">
                <a16:creationId xmlns:a16="http://schemas.microsoft.com/office/drawing/2014/main" id="{DAF261C1-6916-4234-BF98-69AA05D529D7}"/>
              </a:ext>
            </a:extLst>
          </p:cNvPr>
          <p:cNvPicPr>
            <a:picLocks noChangeAspect="1"/>
          </p:cNvPicPr>
          <p:nvPr/>
        </p:nvPicPr>
        <p:blipFill>
          <a:blip r:embed="rId3"/>
          <a:stretch>
            <a:fillRect/>
          </a:stretch>
        </p:blipFill>
        <p:spPr>
          <a:xfrm>
            <a:off x="1521178" y="1411"/>
            <a:ext cx="9163755" cy="68551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8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ign on the side of a fence&#10;&#10;Description generated with very high confidence">
            <a:extLst>
              <a:ext uri="{FF2B5EF4-FFF2-40B4-BE49-F238E27FC236}">
                <a16:creationId xmlns:a16="http://schemas.microsoft.com/office/drawing/2014/main" id="{4AC7C18B-D3E7-4AAE-AC57-C63E4E0A01EB}"/>
              </a:ext>
            </a:extLst>
          </p:cNvPr>
          <p:cNvPicPr>
            <a:picLocks noChangeAspect="1"/>
          </p:cNvPicPr>
          <p:nvPr/>
        </p:nvPicPr>
        <p:blipFill>
          <a:blip r:embed="rId3"/>
          <a:stretch>
            <a:fillRect/>
          </a:stretch>
        </p:blipFill>
        <p:spPr>
          <a:xfrm>
            <a:off x="1521178" y="1411"/>
            <a:ext cx="9149644" cy="6855177"/>
          </a:xfrm>
          <a:prstGeom prst="rect">
            <a:avLst/>
          </a:prstGeom>
        </p:spPr>
      </p:pic>
    </p:spTree>
    <p:extLst>
      <p:ext uri="{BB962C8B-B14F-4D97-AF65-F5344CB8AC3E}">
        <p14:creationId xmlns:p14="http://schemas.microsoft.com/office/powerpoint/2010/main" val="344250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Direct electric heating</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May be electric flow boilers, panel heaters or storage heaters</a:t>
            </a:r>
          </a:p>
          <a:p>
            <a:pPr>
              <a:buFont typeface="Courier New" panose="02070309020205020404" pitchFamily="49" charset="0"/>
              <a:buChar char="o"/>
            </a:pPr>
            <a:r>
              <a:rPr lang="en-US" sz="2400" dirty="0"/>
              <a:t>Storage heaters most common and cheapest capital cost overall</a:t>
            </a:r>
          </a:p>
          <a:p>
            <a:pPr>
              <a:buFont typeface="Courier New" panose="02070309020205020404" pitchFamily="49" charset="0"/>
              <a:buChar char="o"/>
            </a:pPr>
            <a:r>
              <a:rPr lang="en-US" sz="2400" dirty="0"/>
              <a:t>Don’t have a good reputation in terms of running cost or comfort</a:t>
            </a:r>
          </a:p>
          <a:p>
            <a:pPr>
              <a:buFont typeface="Courier New" panose="02070309020205020404" pitchFamily="49" charset="0"/>
              <a:buChar char="o"/>
            </a:pPr>
            <a:r>
              <a:rPr lang="en-US" sz="2400" dirty="0"/>
              <a:t>Can be considered a green heater if supplied from renewable tariff</a:t>
            </a:r>
          </a:p>
          <a:p>
            <a:pPr>
              <a:buFont typeface="Courier New" panose="02070309020205020404" pitchFamily="49" charset="0"/>
              <a:buChar char="o"/>
            </a:pPr>
            <a:r>
              <a:rPr lang="en-US" sz="2400" dirty="0"/>
              <a:t>Lots of scope for flexibility and storage as discussed in last session</a:t>
            </a:r>
          </a:p>
          <a:p>
            <a:pPr>
              <a:buFont typeface="Courier New" panose="02070309020205020404" pitchFamily="49" charset="0"/>
              <a:buChar char="o"/>
            </a:pPr>
            <a:r>
              <a:rPr lang="en-US" sz="2400" dirty="0"/>
              <a:t>Could be installed almost anywhere, but more expensive than gas</a:t>
            </a:r>
          </a:p>
          <a:p>
            <a:pPr>
              <a:buFont typeface="Courier New" panose="02070309020205020404" pitchFamily="49" charset="0"/>
              <a:buChar char="o"/>
            </a:pPr>
            <a:r>
              <a:rPr lang="en-US" sz="2400" dirty="0"/>
              <a:t>May well play an increasingly important role in decarbonizing heat</a:t>
            </a:r>
          </a:p>
          <a:p>
            <a:pPr>
              <a:buFont typeface="Courier New" panose="02070309020205020404" pitchFamily="49" charset="0"/>
              <a:buChar char="o"/>
            </a:pPr>
            <a:r>
              <a:rPr lang="en-US" sz="2400" dirty="0"/>
              <a:t>Consumers will need financial incentives and more controllable tech</a:t>
            </a:r>
            <a:endParaRPr lang="en-GB" sz="2400" dirty="0"/>
          </a:p>
        </p:txBody>
      </p:sp>
    </p:spTree>
    <p:extLst>
      <p:ext uri="{BB962C8B-B14F-4D97-AF65-F5344CB8AC3E}">
        <p14:creationId xmlns:p14="http://schemas.microsoft.com/office/powerpoint/2010/main" val="13456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Hydrogen boilers</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Existing gas grid/boilers could in theory be retrofitted to use hydrogen</a:t>
            </a:r>
          </a:p>
          <a:p>
            <a:pPr>
              <a:buFont typeface="Courier New" panose="02070309020205020404" pitchFamily="49" charset="0"/>
              <a:buChar char="o"/>
            </a:pPr>
            <a:r>
              <a:rPr lang="en-US" sz="2400" dirty="0"/>
              <a:t>Very little uptake to date (some limited hydrogen injection)</a:t>
            </a:r>
          </a:p>
          <a:p>
            <a:pPr>
              <a:buFont typeface="Courier New" panose="02070309020205020404" pitchFamily="49" charset="0"/>
              <a:buChar char="o"/>
            </a:pPr>
            <a:r>
              <a:rPr lang="en-US" sz="2400" dirty="0"/>
              <a:t>CCC believes volumes required would have to come from reforming natural gas with carbon capture and storage (itself undeveloped)</a:t>
            </a:r>
          </a:p>
          <a:p>
            <a:pPr>
              <a:buFont typeface="Courier New" panose="02070309020205020404" pitchFamily="49" charset="0"/>
              <a:buChar char="o"/>
            </a:pPr>
            <a:r>
              <a:rPr lang="en-US" sz="2400" dirty="0"/>
              <a:t>Producing in bulk using electrolysis from renewable electricity would be prohibitively inefficient and expensive</a:t>
            </a:r>
          </a:p>
          <a:p>
            <a:pPr>
              <a:buFont typeface="Courier New" panose="02070309020205020404" pitchFamily="49" charset="0"/>
              <a:buChar char="o"/>
            </a:pPr>
            <a:r>
              <a:rPr lang="en-US" sz="2400" dirty="0"/>
              <a:t>CCC have recommended roll-out despite these challenges, given the relatively low capital costs and widespread replicability – but the running costs (especially with CCS) remain unproven</a:t>
            </a:r>
            <a:endParaRPr lang="en-GB" sz="2400" dirty="0"/>
          </a:p>
        </p:txBody>
      </p:sp>
    </p:spTree>
    <p:extLst>
      <p:ext uri="{BB962C8B-B14F-4D97-AF65-F5344CB8AC3E}">
        <p14:creationId xmlns:p14="http://schemas.microsoft.com/office/powerpoint/2010/main" val="560705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Solar thermal</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Flat plate and evacuated tube versions available</a:t>
            </a:r>
          </a:p>
          <a:p>
            <a:pPr>
              <a:buFont typeface="Courier New" panose="02070309020205020404" pitchFamily="49" charset="0"/>
              <a:buChar char="o"/>
            </a:pPr>
            <a:r>
              <a:rPr lang="en-US" sz="2400" dirty="0"/>
              <a:t>Relatively inexpensive, but still low uptake</a:t>
            </a:r>
          </a:p>
          <a:p>
            <a:pPr>
              <a:buFont typeface="Courier New" panose="02070309020205020404" pitchFamily="49" charset="0"/>
              <a:buChar char="o"/>
            </a:pPr>
            <a:r>
              <a:rPr lang="en-US" sz="2400" dirty="0"/>
              <a:t>Long payback period against cost of gas</a:t>
            </a:r>
          </a:p>
          <a:p>
            <a:pPr>
              <a:buFont typeface="Courier New" panose="02070309020205020404" pitchFamily="49" charset="0"/>
              <a:buChar char="o"/>
            </a:pPr>
            <a:r>
              <a:rPr lang="en-US" sz="2400" dirty="0"/>
              <a:t>Will only provide hot water (mainly in summer); not much heating</a:t>
            </a:r>
          </a:p>
          <a:p>
            <a:pPr>
              <a:buFont typeface="Courier New" panose="02070309020205020404" pitchFamily="49" charset="0"/>
              <a:buChar char="o"/>
            </a:pPr>
            <a:r>
              <a:rPr lang="en-US" sz="2400" dirty="0"/>
              <a:t>Still worth doing and should be mandatory for all new-builds</a:t>
            </a:r>
          </a:p>
          <a:p>
            <a:pPr>
              <a:buFont typeface="Courier New" panose="02070309020205020404" pitchFamily="49" charset="0"/>
              <a:buChar char="o"/>
            </a:pPr>
            <a:r>
              <a:rPr lang="en-US" sz="2400" dirty="0"/>
              <a:t>Part of the solution but not the complete answer for any building</a:t>
            </a:r>
            <a:endParaRPr lang="en-GB" sz="2400" dirty="0"/>
          </a:p>
        </p:txBody>
      </p:sp>
    </p:spTree>
    <p:extLst>
      <p:ext uri="{BB962C8B-B14F-4D97-AF65-F5344CB8AC3E}">
        <p14:creationId xmlns:p14="http://schemas.microsoft.com/office/powerpoint/2010/main" val="95516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building, outdoor, man, riding&#10;&#10;Description generated with very high confidence">
            <a:extLst>
              <a:ext uri="{FF2B5EF4-FFF2-40B4-BE49-F238E27FC236}">
                <a16:creationId xmlns:a16="http://schemas.microsoft.com/office/drawing/2014/main" id="{96002FB7-4AFB-40F0-97EF-07892FF97D03}"/>
              </a:ext>
            </a:extLst>
          </p:cNvPr>
          <p:cNvPicPr>
            <a:picLocks noChangeAspect="1"/>
          </p:cNvPicPr>
          <p:nvPr/>
        </p:nvPicPr>
        <p:blipFill>
          <a:blip r:embed="rId3"/>
          <a:stretch>
            <a:fillRect/>
          </a:stretch>
        </p:blipFill>
        <p:spPr>
          <a:xfrm>
            <a:off x="1521178" y="1411"/>
            <a:ext cx="9149644" cy="6855177"/>
          </a:xfrm>
          <a:prstGeom prst="rect">
            <a:avLst/>
          </a:prstGeom>
        </p:spPr>
      </p:pic>
    </p:spTree>
    <p:extLst>
      <p:ext uri="{BB962C8B-B14F-4D97-AF65-F5344CB8AC3E}">
        <p14:creationId xmlns:p14="http://schemas.microsoft.com/office/powerpoint/2010/main" val="40683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Community action on heat</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36922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Priorities for Action</a:t>
            </a:r>
            <a:endParaRPr lang="en-GB" dirty="0"/>
          </a:p>
        </p:txBody>
      </p:sp>
      <p:sp>
        <p:nvSpPr>
          <p:cNvPr id="3" name="Text Placeholder 2"/>
          <p:cNvSpPr>
            <a:spLocks noGrp="1"/>
          </p:cNvSpPr>
          <p:nvPr>
            <p:ph type="body" idx="1"/>
          </p:nvPr>
        </p:nvSpPr>
        <p:spPr>
          <a:xfrm>
            <a:off x="810000" y="2349935"/>
            <a:ext cx="10554574" cy="4062603"/>
          </a:xfrm>
        </p:spPr>
        <p:txBody>
          <a:bodyPr>
            <a:noAutofit/>
          </a:bodyPr>
          <a:lstStyle/>
          <a:p>
            <a:pPr>
              <a:buFont typeface="Courier New" panose="02070309020205020404" pitchFamily="49" charset="0"/>
              <a:buChar char="o"/>
            </a:pPr>
            <a:r>
              <a:rPr lang="en-US" sz="2000" b="1" dirty="0"/>
              <a:t>Local government </a:t>
            </a:r>
            <a:r>
              <a:rPr lang="en-US" sz="2000" dirty="0"/>
              <a:t>to take more of a leading role, raising confidence and awareness, as well as backing financial support to facilitate low carbon heat</a:t>
            </a:r>
          </a:p>
          <a:p>
            <a:pPr>
              <a:buFont typeface="Courier New" panose="02070309020205020404" pitchFamily="49" charset="0"/>
              <a:buChar char="o"/>
            </a:pPr>
            <a:r>
              <a:rPr lang="en-US" sz="2000" b="1" dirty="0"/>
              <a:t>Long term funding </a:t>
            </a:r>
            <a:r>
              <a:rPr lang="en-US" sz="2000" dirty="0"/>
              <a:t>mechanisms</a:t>
            </a:r>
            <a:r>
              <a:rPr lang="en-US" sz="2000" b="1" dirty="0"/>
              <a:t> </a:t>
            </a:r>
            <a:r>
              <a:rPr lang="en-US" sz="2000" dirty="0"/>
              <a:t>and subsidies for low carbon tech, to provide security and encourage investment/innovation to decrease costs in the longer term.</a:t>
            </a:r>
          </a:p>
          <a:p>
            <a:pPr>
              <a:buFont typeface="Courier New" panose="02070309020205020404" pitchFamily="49" charset="0"/>
              <a:buChar char="o"/>
            </a:pPr>
            <a:r>
              <a:rPr lang="en-US" sz="2000" b="1" dirty="0"/>
              <a:t>Carbon taxation </a:t>
            </a:r>
            <a:r>
              <a:rPr lang="en-US" sz="2000" dirty="0"/>
              <a:t>as a key policy tool to encourage the growth of low carbon energy markets</a:t>
            </a:r>
          </a:p>
          <a:p>
            <a:pPr>
              <a:buFont typeface="Courier New" panose="02070309020205020404" pitchFamily="49" charset="0"/>
              <a:buChar char="o"/>
            </a:pPr>
            <a:r>
              <a:rPr lang="en-US" sz="2000" b="1" dirty="0"/>
              <a:t>Bans</a:t>
            </a:r>
            <a:r>
              <a:rPr lang="en-US" sz="2000" dirty="0"/>
              <a:t> on certain fossil fuel heating systems</a:t>
            </a:r>
          </a:p>
          <a:p>
            <a:pPr>
              <a:buFont typeface="Courier New" panose="02070309020205020404" pitchFamily="49" charset="0"/>
              <a:buChar char="o"/>
            </a:pPr>
            <a:r>
              <a:rPr lang="en-US" sz="2000" dirty="0"/>
              <a:t>Exploit synergies with local natural resources – make use of forestry, agriculture, waste, solar and wind resources to reduce dependence on fossil fuels for heat</a:t>
            </a:r>
          </a:p>
          <a:p>
            <a:pPr>
              <a:buFont typeface="Courier New" panose="02070309020205020404" pitchFamily="49" charset="0"/>
              <a:buChar char="o"/>
            </a:pPr>
            <a:r>
              <a:rPr lang="en-GB" sz="2000" b="1" dirty="0"/>
              <a:t>VAT reduction </a:t>
            </a:r>
            <a:r>
              <a:rPr lang="en-GB" sz="2000" dirty="0"/>
              <a:t>on energy efficiency improvements in homes</a:t>
            </a:r>
          </a:p>
          <a:p>
            <a:pPr>
              <a:buFont typeface="Courier New" panose="02070309020205020404" pitchFamily="49" charset="0"/>
              <a:buChar char="o"/>
            </a:pPr>
            <a:r>
              <a:rPr lang="en-GB" sz="2000" b="1" dirty="0"/>
              <a:t>Regulation</a:t>
            </a:r>
            <a:r>
              <a:rPr lang="en-GB" sz="2000" dirty="0"/>
              <a:t> of district heating</a:t>
            </a:r>
          </a:p>
        </p:txBody>
      </p:sp>
    </p:spTree>
    <p:extLst>
      <p:ext uri="{BB962C8B-B14F-4D97-AF65-F5344CB8AC3E}">
        <p14:creationId xmlns:p14="http://schemas.microsoft.com/office/powerpoint/2010/main" val="2999391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Obstacles</a:t>
            </a:r>
            <a:endParaRPr lang="en-GB" dirty="0"/>
          </a:p>
        </p:txBody>
      </p:sp>
      <p:sp>
        <p:nvSpPr>
          <p:cNvPr id="3" name="Text Placeholder 2"/>
          <p:cNvSpPr>
            <a:spLocks noGrp="1"/>
          </p:cNvSpPr>
          <p:nvPr>
            <p:ph type="body" idx="1"/>
          </p:nvPr>
        </p:nvSpPr>
        <p:spPr/>
        <p:txBody>
          <a:bodyPr>
            <a:normAutofit/>
          </a:bodyPr>
          <a:lstStyle/>
          <a:p>
            <a:pPr>
              <a:buFont typeface="Courier New" panose="02070309020205020404" pitchFamily="49" charset="0"/>
              <a:buChar char="o"/>
            </a:pPr>
            <a:endParaRPr lang="en-GB" sz="2000" dirty="0"/>
          </a:p>
          <a:p>
            <a:pPr>
              <a:buFont typeface="Courier New" panose="02070309020205020404" pitchFamily="49" charset="0"/>
              <a:buChar char="o"/>
            </a:pPr>
            <a:r>
              <a:rPr lang="en-GB" sz="2000" b="1" dirty="0"/>
              <a:t>Lack of consumer and supply-chain knowledge</a:t>
            </a:r>
            <a:r>
              <a:rPr lang="en-GB" sz="2000" dirty="0"/>
              <a:t> of low carbon heat technologies</a:t>
            </a:r>
            <a:r>
              <a:rPr lang="en-US" sz="2000" dirty="0"/>
              <a:t> </a:t>
            </a:r>
          </a:p>
          <a:p>
            <a:pPr>
              <a:buFont typeface="Courier New" panose="02070309020205020404" pitchFamily="49" charset="0"/>
              <a:buChar char="o"/>
            </a:pPr>
            <a:r>
              <a:rPr lang="en-GB" sz="2000" b="1" dirty="0"/>
              <a:t>High capital costs </a:t>
            </a:r>
            <a:r>
              <a:rPr lang="en-GB" sz="2000" dirty="0"/>
              <a:t>of installing low carbon heating systems</a:t>
            </a:r>
          </a:p>
          <a:p>
            <a:pPr>
              <a:buFont typeface="Courier New" panose="02070309020205020404" pitchFamily="49" charset="0"/>
              <a:buChar char="o"/>
            </a:pPr>
            <a:r>
              <a:rPr lang="en-GB" sz="2000" b="1" dirty="0"/>
              <a:t>Lack of regulatory requirement </a:t>
            </a:r>
            <a:r>
              <a:rPr lang="en-GB" sz="2000" dirty="0"/>
              <a:t>to install low carbon heating systems;</a:t>
            </a:r>
          </a:p>
          <a:p>
            <a:pPr>
              <a:buFont typeface="Courier New" panose="02070309020205020404" pitchFamily="49" charset="0"/>
              <a:buChar char="o"/>
            </a:pPr>
            <a:r>
              <a:rPr lang="en-GB" sz="2000" dirty="0"/>
              <a:t>LCH technologies not suitable for some </a:t>
            </a:r>
            <a:r>
              <a:rPr lang="en-GB" sz="2000" b="1" dirty="0"/>
              <a:t>energy intensive industrial processes</a:t>
            </a:r>
          </a:p>
          <a:p>
            <a:pPr>
              <a:buFont typeface="Courier New" panose="02070309020205020404" pitchFamily="49" charset="0"/>
              <a:buChar char="o"/>
            </a:pPr>
            <a:r>
              <a:rPr lang="en-GB" sz="2000" b="1" dirty="0"/>
              <a:t>Lack of grid capacity </a:t>
            </a:r>
            <a:r>
              <a:rPr lang="en-GB" sz="2000" dirty="0"/>
              <a:t>in certain areas limits increases in electrically powered techs</a:t>
            </a:r>
          </a:p>
          <a:p>
            <a:pPr>
              <a:buFont typeface="Courier New" panose="02070309020205020404" pitchFamily="49" charset="0"/>
              <a:buChar char="o"/>
            </a:pPr>
            <a:r>
              <a:rPr lang="en-GB" sz="2000" dirty="0"/>
              <a:t>Mixed ownership buildings e.g. flats</a:t>
            </a:r>
          </a:p>
        </p:txBody>
      </p:sp>
    </p:spTree>
    <p:extLst>
      <p:ext uri="{BB962C8B-B14F-4D97-AF65-F5344CB8AC3E}">
        <p14:creationId xmlns:p14="http://schemas.microsoft.com/office/powerpoint/2010/main" val="301881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2B85CD-AD2F-4590-82FC-1B8A48060962}"/>
              </a:ext>
            </a:extLst>
          </p:cNvPr>
          <p:cNvSpPr>
            <a:spLocks noGrp="1"/>
          </p:cNvSpPr>
          <p:nvPr>
            <p:ph type="ctrTitle"/>
          </p:nvPr>
        </p:nvSpPr>
        <p:spPr>
          <a:xfrm>
            <a:off x="810690" y="265455"/>
            <a:ext cx="10570623" cy="4154614"/>
          </a:xfrm>
        </p:spPr>
        <p:txBody>
          <a:bodyPr/>
          <a:lstStyle/>
          <a:p>
            <a:r>
              <a:rPr lang="en-GB" sz="4800" dirty="0"/>
              <a:t>Heat Policy &amp; Decarbonisation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2" name="Subtitle 1"/>
          <p:cNvSpPr>
            <a:spLocks noGrp="1"/>
          </p:cNvSpPr>
          <p:nvPr>
            <p:ph type="subTitle" idx="1"/>
          </p:nvPr>
        </p:nvSpPr>
        <p:spPr/>
        <p:txBody>
          <a:bodyPr/>
          <a:lstStyle/>
          <a:p>
            <a:endParaRPr lang="en-GB"/>
          </a:p>
        </p:txBody>
      </p:sp>
    </p:spTree>
    <p:extLst>
      <p:ext uri="{BB962C8B-B14F-4D97-AF65-F5344CB8AC3E}">
        <p14:creationId xmlns:p14="http://schemas.microsoft.com/office/powerpoint/2010/main" val="118191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sz="4800" dirty="0"/>
              <a:t>Community-led energy efficiency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2" name="Subtitle 1"/>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281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5"/>
          <p:cNvSpPr>
            <a:spLocks noChangeArrowheads="1"/>
          </p:cNvSpPr>
          <p:nvPr/>
        </p:nvSpPr>
        <p:spPr bwMode="auto">
          <a:xfrm>
            <a:off x="841148" y="830333"/>
            <a:ext cx="1060101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b="1" dirty="0">
                <a:solidFill>
                  <a:schemeClr val="bg1"/>
                </a:solidFill>
                <a:latin typeface="Century Gothic" panose="020B0502020202020204" pitchFamily="34" charset="0"/>
              </a:rPr>
              <a:t>Energy efficiency is key…</a:t>
            </a:r>
            <a:endParaRPr lang="en-GB" altLang="en-US" sz="4000" b="1" dirty="0">
              <a:solidFill>
                <a:schemeClr val="bg1"/>
              </a:solidFill>
              <a:latin typeface="Century Gothic" panose="020B0502020202020204" pitchFamily="34" charset="0"/>
            </a:endParaRPr>
          </a:p>
        </p:txBody>
      </p:sp>
      <p:grpSp>
        <p:nvGrpSpPr>
          <p:cNvPr id="13315" name="Group 37"/>
          <p:cNvGrpSpPr>
            <a:grpSpLocks/>
          </p:cNvGrpSpPr>
          <p:nvPr/>
        </p:nvGrpSpPr>
        <p:grpSpPr bwMode="auto">
          <a:xfrm>
            <a:off x="4060867" y="1976437"/>
            <a:ext cx="7516812" cy="4881563"/>
            <a:chOff x="763464" y="1412776"/>
            <a:chExt cx="7516440" cy="4882419"/>
          </a:xfrm>
        </p:grpSpPr>
        <p:grpSp>
          <p:nvGrpSpPr>
            <p:cNvPr id="13316" name="Group 34"/>
            <p:cNvGrpSpPr>
              <a:grpSpLocks/>
            </p:cNvGrpSpPr>
            <p:nvPr/>
          </p:nvGrpSpPr>
          <p:grpSpPr bwMode="auto">
            <a:xfrm>
              <a:off x="763464" y="1412776"/>
              <a:ext cx="7516440" cy="4882419"/>
              <a:chOff x="755576" y="1412776"/>
              <a:chExt cx="7516440" cy="4882419"/>
            </a:xfrm>
          </p:grpSpPr>
          <p:grpSp>
            <p:nvGrpSpPr>
              <p:cNvPr id="13318" name="Group 30"/>
              <p:cNvGrpSpPr>
                <a:grpSpLocks/>
              </p:cNvGrpSpPr>
              <p:nvPr/>
            </p:nvGrpSpPr>
            <p:grpSpPr bwMode="auto">
              <a:xfrm>
                <a:off x="755576" y="1412776"/>
                <a:ext cx="7488832" cy="4657100"/>
                <a:chOff x="755576" y="1732040"/>
                <a:chExt cx="7488832" cy="4657100"/>
              </a:xfrm>
            </p:grpSpPr>
            <p:sp>
              <p:nvSpPr>
                <p:cNvPr id="26" name="Rectangle 25"/>
                <p:cNvSpPr/>
                <p:nvPr/>
              </p:nvSpPr>
              <p:spPr>
                <a:xfrm>
                  <a:off x="755576" y="1732040"/>
                  <a:ext cx="7489454" cy="4656954"/>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3322" name="Group 24"/>
                <p:cNvGrpSpPr>
                  <a:grpSpLocks/>
                </p:cNvGrpSpPr>
                <p:nvPr/>
              </p:nvGrpSpPr>
              <p:grpSpPr bwMode="auto">
                <a:xfrm>
                  <a:off x="755576" y="1740431"/>
                  <a:ext cx="7488832" cy="4648709"/>
                  <a:chOff x="1115616" y="1781131"/>
                  <a:chExt cx="7488832" cy="4608007"/>
                </a:xfrm>
              </p:grpSpPr>
              <p:sp>
                <p:nvSpPr>
                  <p:cNvPr id="4" name="Rectangle 3"/>
                  <p:cNvSpPr/>
                  <p:nvPr/>
                </p:nvSpPr>
                <p:spPr>
                  <a:xfrm>
                    <a:off x="2412539" y="1780683"/>
                    <a:ext cx="6184594" cy="85618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Rectangle 4"/>
                  <p:cNvSpPr/>
                  <p:nvPr/>
                </p:nvSpPr>
                <p:spPr>
                  <a:xfrm>
                    <a:off x="2412539" y="2636872"/>
                    <a:ext cx="1511225" cy="3736383"/>
                  </a:xfrm>
                  <a:prstGeom prst="rect">
                    <a:avLst/>
                  </a:prstGeom>
                  <a:solidFill>
                    <a:srgbClr val="FFFF66"/>
                  </a:solidFill>
                  <a:ln>
                    <a:noFill/>
                  </a:ln>
                </p:spPr>
                <p:style>
                  <a:lnRef idx="2">
                    <a:schemeClr val="accent3">
                      <a:shade val="50000"/>
                    </a:schemeClr>
                  </a:lnRef>
                  <a:fillRef idx="1">
                    <a:schemeClr val="accent3"/>
                  </a:fillRef>
                  <a:effectRef idx="0">
                    <a:schemeClr val="accent3"/>
                  </a:effectRef>
                  <a:fontRef idx="minor">
                    <a:schemeClr val="lt1"/>
                  </a:fontRef>
                </p:style>
                <p:txBody>
                  <a:bodyPr bIns="46800" anchor="ctr"/>
                  <a:lstStyle/>
                  <a:p>
                    <a:pPr algn="ctr">
                      <a:defRPr/>
                    </a:pPr>
                    <a:endParaRPr lang="en-GB">
                      <a:solidFill>
                        <a:srgbClr val="FFFF99"/>
                      </a:solidFill>
                    </a:endParaRPr>
                  </a:p>
                </p:txBody>
              </p:sp>
              <p:sp>
                <p:nvSpPr>
                  <p:cNvPr id="6" name="Rectangle 5"/>
                  <p:cNvSpPr/>
                  <p:nvPr/>
                </p:nvSpPr>
                <p:spPr>
                  <a:xfrm>
                    <a:off x="3923764" y="2636872"/>
                    <a:ext cx="4673368" cy="727131"/>
                  </a:xfrm>
                  <a:prstGeom prst="rect">
                    <a:avLst/>
                  </a:prstGeom>
                  <a:solidFill>
                    <a:srgbClr val="00CC66"/>
                  </a:solid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GB"/>
                  </a:p>
                </p:txBody>
              </p:sp>
              <p:sp>
                <p:nvSpPr>
                  <p:cNvPr id="7" name="Rectangle 6"/>
                  <p:cNvSpPr/>
                  <p:nvPr/>
                </p:nvSpPr>
                <p:spPr>
                  <a:xfrm>
                    <a:off x="3923764" y="3364003"/>
                    <a:ext cx="4676543" cy="793234"/>
                  </a:xfrm>
                  <a:prstGeom prst="rect">
                    <a:avLst/>
                  </a:prstGeom>
                  <a:solidFill>
                    <a:schemeClr val="accent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sp>
                <p:nvSpPr>
                  <p:cNvPr id="8" name="Rectangle 7"/>
                  <p:cNvSpPr/>
                  <p:nvPr/>
                </p:nvSpPr>
                <p:spPr>
                  <a:xfrm>
                    <a:off x="3923764" y="4157236"/>
                    <a:ext cx="649256" cy="2222314"/>
                  </a:xfrm>
                  <a:prstGeom prst="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9" name="Rectangle 8"/>
                  <p:cNvSpPr/>
                  <p:nvPr/>
                </p:nvSpPr>
                <p:spPr>
                  <a:xfrm>
                    <a:off x="4573020" y="4157236"/>
                    <a:ext cx="4032050" cy="2231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1" name="Straight Connector 10"/>
                  <p:cNvCxnSpPr/>
                  <p:nvPr/>
                </p:nvCxnSpPr>
                <p:spPr>
                  <a:xfrm>
                    <a:off x="1115616" y="2636872"/>
                    <a:ext cx="7489454" cy="0"/>
                  </a:xfrm>
                  <a:prstGeom prst="line">
                    <a:avLst/>
                  </a:prstGeom>
                  <a:ln>
                    <a:no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15616" y="3364003"/>
                    <a:ext cx="7489454" cy="0"/>
                  </a:xfrm>
                  <a:prstGeom prst="line">
                    <a:avLst/>
                  </a:prstGeom>
                  <a:ln>
                    <a:noFill/>
                    <a:prstDash val="lgDash"/>
                  </a:ln>
                </p:spPr>
                <p:style>
                  <a:lnRef idx="1">
                    <a:schemeClr val="accent1"/>
                  </a:lnRef>
                  <a:fillRef idx="0">
                    <a:schemeClr val="accent1"/>
                  </a:fillRef>
                  <a:effectRef idx="0">
                    <a:schemeClr val="accent1"/>
                  </a:effectRef>
                  <a:fontRef idx="minor">
                    <a:schemeClr val="tx1"/>
                  </a:fontRef>
                </p:style>
              </p:cxnSp>
              <p:sp>
                <p:nvSpPr>
                  <p:cNvPr id="13333" name="TextBox 14"/>
                  <p:cNvSpPr txBox="1">
                    <a:spLocks noChangeArrowheads="1"/>
                  </p:cNvSpPr>
                  <p:nvPr/>
                </p:nvSpPr>
                <p:spPr bwMode="auto">
                  <a:xfrm>
                    <a:off x="1259632" y="2085884"/>
                    <a:ext cx="1224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b="1"/>
                      <a:t>New Build</a:t>
                    </a:r>
                  </a:p>
                </p:txBody>
              </p:sp>
              <p:sp>
                <p:nvSpPr>
                  <p:cNvPr id="13334" name="TextBox 15"/>
                  <p:cNvSpPr txBox="1">
                    <a:spLocks noChangeArrowheads="1"/>
                  </p:cNvSpPr>
                  <p:nvPr/>
                </p:nvSpPr>
                <p:spPr bwMode="auto">
                  <a:xfrm>
                    <a:off x="1259632" y="2677689"/>
                    <a:ext cx="1224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b="1"/>
                      <a:t>Existing buildings off the gas grid</a:t>
                    </a:r>
                  </a:p>
                </p:txBody>
              </p:sp>
              <p:sp>
                <p:nvSpPr>
                  <p:cNvPr id="13335" name="TextBox 16"/>
                  <p:cNvSpPr txBox="1">
                    <a:spLocks noChangeArrowheads="1"/>
                  </p:cNvSpPr>
                  <p:nvPr/>
                </p:nvSpPr>
                <p:spPr bwMode="auto">
                  <a:xfrm>
                    <a:off x="3667956" y="2032840"/>
                    <a:ext cx="3744416" cy="30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t>Energy efficiency &amp; low carbon heat systems</a:t>
                    </a:r>
                  </a:p>
                </p:txBody>
              </p:sp>
              <p:sp>
                <p:nvSpPr>
                  <p:cNvPr id="13336" name="TextBox 17"/>
                  <p:cNvSpPr txBox="1">
                    <a:spLocks noChangeArrowheads="1"/>
                  </p:cNvSpPr>
                  <p:nvPr/>
                </p:nvSpPr>
                <p:spPr bwMode="auto">
                  <a:xfrm>
                    <a:off x="4572000" y="2843063"/>
                    <a:ext cx="35283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t>Options: Heat pumps and biomass boilers</a:t>
                    </a:r>
                  </a:p>
                </p:txBody>
              </p:sp>
              <p:sp>
                <p:nvSpPr>
                  <p:cNvPr id="13337" name="TextBox 18"/>
                  <p:cNvSpPr txBox="1">
                    <a:spLocks noChangeArrowheads="1"/>
                  </p:cNvSpPr>
                  <p:nvPr/>
                </p:nvSpPr>
                <p:spPr bwMode="auto">
                  <a:xfrm>
                    <a:off x="2578062" y="4035970"/>
                    <a:ext cx="11673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a:t>Energy efficiency in existing buildings</a:t>
                    </a:r>
                  </a:p>
                </p:txBody>
              </p:sp>
              <p:sp>
                <p:nvSpPr>
                  <p:cNvPr id="13338" name="TextBox 19"/>
                  <p:cNvSpPr txBox="1">
                    <a:spLocks noChangeArrowheads="1"/>
                  </p:cNvSpPr>
                  <p:nvPr/>
                </p:nvSpPr>
                <p:spPr bwMode="auto">
                  <a:xfrm>
                    <a:off x="1259632" y="4189856"/>
                    <a:ext cx="12241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b="1"/>
                      <a:t>Existing buildings on the gas grid</a:t>
                    </a:r>
                  </a:p>
                </p:txBody>
              </p:sp>
              <p:sp>
                <p:nvSpPr>
                  <p:cNvPr id="13339" name="TextBox 20"/>
                  <p:cNvSpPr txBox="1">
                    <a:spLocks noChangeArrowheads="1"/>
                  </p:cNvSpPr>
                  <p:nvPr/>
                </p:nvSpPr>
                <p:spPr bwMode="auto">
                  <a:xfrm>
                    <a:off x="4824028" y="3492692"/>
                    <a:ext cx="3024336" cy="51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a:t>Low Carbon Heat Networks in high heat density areas</a:t>
                    </a:r>
                  </a:p>
                </p:txBody>
              </p:sp>
              <p:sp>
                <p:nvSpPr>
                  <p:cNvPr id="13340" name="TextBox 21"/>
                  <p:cNvSpPr txBox="1">
                    <a:spLocks noChangeArrowheads="1"/>
                  </p:cNvSpPr>
                  <p:nvPr/>
                </p:nvSpPr>
                <p:spPr bwMode="auto">
                  <a:xfrm rot="-5400000">
                    <a:off x="3227243" y="5119125"/>
                    <a:ext cx="20190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a:t>Biomethane to gas grid</a:t>
                    </a:r>
                  </a:p>
                </p:txBody>
              </p:sp>
              <p:sp>
                <p:nvSpPr>
                  <p:cNvPr id="13341" name="Rectangle 22"/>
                  <p:cNvSpPr>
                    <a:spLocks noChangeArrowheads="1"/>
                  </p:cNvSpPr>
                  <p:nvPr/>
                </p:nvSpPr>
                <p:spPr bwMode="auto">
                  <a:xfrm>
                    <a:off x="4696079" y="4401824"/>
                    <a:ext cx="37801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a:t>Key choice for on-gas properties in lower heat-density areas</a:t>
                    </a:r>
                    <a:endParaRPr lang="en-GB" altLang="en-US"/>
                  </a:p>
                </p:txBody>
              </p:sp>
              <p:sp>
                <p:nvSpPr>
                  <p:cNvPr id="13342" name="TextBox 23"/>
                  <p:cNvSpPr txBox="1">
                    <a:spLocks noChangeArrowheads="1"/>
                  </p:cNvSpPr>
                  <p:nvPr/>
                </p:nvSpPr>
                <p:spPr bwMode="auto">
                  <a:xfrm>
                    <a:off x="5148064" y="5113843"/>
                    <a:ext cx="2736304"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sz="1300" b="1"/>
                      <a:t>Electrification</a:t>
                    </a:r>
                  </a:p>
                  <a:p>
                    <a:pPr algn="ctr"/>
                    <a:r>
                      <a:rPr lang="en-GB" altLang="en-US" sz="1300"/>
                      <a:t>or</a:t>
                    </a:r>
                  </a:p>
                  <a:p>
                    <a:pPr algn="ctr"/>
                    <a:r>
                      <a:rPr lang="en-GB" altLang="en-US" sz="1300" b="1"/>
                      <a:t>Hydrogen</a:t>
                    </a:r>
                  </a:p>
                  <a:p>
                    <a:pPr algn="ctr"/>
                    <a:r>
                      <a:rPr lang="en-GB" altLang="en-US" sz="1300"/>
                      <a:t>or</a:t>
                    </a:r>
                  </a:p>
                  <a:p>
                    <a:pPr algn="ctr"/>
                    <a:r>
                      <a:rPr lang="en-GB" altLang="en-US" sz="1300" b="1"/>
                      <a:t>Mixture of Both</a:t>
                    </a:r>
                  </a:p>
                </p:txBody>
              </p:sp>
            </p:grpSp>
            <p:cxnSp>
              <p:nvCxnSpPr>
                <p:cNvPr id="29" name="Straight Connector 28"/>
                <p:cNvCxnSpPr/>
                <p:nvPr/>
              </p:nvCxnSpPr>
              <p:spPr>
                <a:xfrm flipH="1">
                  <a:off x="755576" y="2603731"/>
                  <a:ext cx="7481516"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763513" y="3337284"/>
                  <a:ext cx="7481517"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grpSp>
          <p:sp>
            <p:nvSpPr>
              <p:cNvPr id="33" name="Oval 32"/>
              <p:cNvSpPr/>
              <p:nvPr/>
            </p:nvSpPr>
            <p:spPr>
              <a:xfrm>
                <a:off x="4860648" y="4726470"/>
                <a:ext cx="2519237" cy="1236879"/>
              </a:xfrm>
              <a:prstGeom prst="ellipse">
                <a:avLst/>
              </a:prstGeom>
              <a:noFill/>
              <a:ln w="28575">
                <a:solidFill>
                  <a:srgbClr val="FF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320" name="Rectangle 33"/>
              <p:cNvSpPr>
                <a:spLocks noChangeArrowheads="1"/>
              </p:cNvSpPr>
              <p:nvPr/>
            </p:nvSpPr>
            <p:spPr bwMode="auto">
              <a:xfrm>
                <a:off x="899592" y="6048974"/>
                <a:ext cx="737242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en-US" sz="1000" b="1" dirty="0">
                    <a:solidFill>
                      <a:srgbClr val="000000"/>
                    </a:solidFill>
                  </a:rPr>
                  <a:t>Adapted from </a:t>
                </a:r>
                <a:r>
                  <a:rPr lang="en-US" altLang="en-US" sz="1000" b="1" i="1" dirty="0">
                    <a:solidFill>
                      <a:srgbClr val="000000"/>
                    </a:solidFill>
                  </a:rPr>
                  <a:t>Committee on Climate Change, Next steps for UK heat policy (2016)</a:t>
                </a:r>
                <a:endParaRPr lang="en-GB" altLang="en-US" sz="1000" b="1" dirty="0"/>
              </a:p>
            </p:txBody>
          </p:sp>
        </p:grpSp>
        <p:sp>
          <p:nvSpPr>
            <p:cNvPr id="13317" name="TextBox 36"/>
            <p:cNvSpPr txBox="1">
              <a:spLocks noChangeArrowheads="1"/>
            </p:cNvSpPr>
            <p:nvPr/>
          </p:nvSpPr>
          <p:spPr bwMode="auto">
            <a:xfrm>
              <a:off x="7359357" y="4659577"/>
              <a:ext cx="74892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7200" b="1">
                  <a:solidFill>
                    <a:srgbClr val="FF0000"/>
                  </a:solidFill>
                </a:rPr>
                <a:t>?</a:t>
              </a:r>
            </a:p>
          </p:txBody>
        </p:sp>
      </p:grpSp>
      <p:sp>
        <p:nvSpPr>
          <p:cNvPr id="2" name="TextBox 1"/>
          <p:cNvSpPr txBox="1"/>
          <p:nvPr/>
        </p:nvSpPr>
        <p:spPr>
          <a:xfrm>
            <a:off x="8482178" y="2121964"/>
            <a:ext cx="3356149" cy="307777"/>
          </a:xfrm>
          <a:prstGeom prst="rect">
            <a:avLst/>
          </a:prstGeom>
          <a:noFill/>
        </p:spPr>
        <p:txBody>
          <a:bodyPr wrap="square" rtlCol="0">
            <a:spAutoFit/>
          </a:bodyPr>
          <a:lstStyle/>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710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Energy Efficiency Measures</a:t>
            </a:r>
            <a:endParaRPr lang="en-GB" dirty="0"/>
          </a:p>
        </p:txBody>
      </p:sp>
      <p:sp>
        <p:nvSpPr>
          <p:cNvPr id="3" name="Text Placeholder 2"/>
          <p:cNvSpPr>
            <a:spLocks noGrp="1"/>
          </p:cNvSpPr>
          <p:nvPr>
            <p:ph type="body" idx="1"/>
          </p:nvPr>
        </p:nvSpPr>
        <p:spPr/>
        <p:txBody>
          <a:bodyPr>
            <a:normAutofit/>
          </a:bodyPr>
          <a:lstStyle/>
          <a:p>
            <a:pPr>
              <a:buFont typeface="Courier New" panose="02070309020205020404" pitchFamily="49" charset="0"/>
              <a:buChar char="o"/>
            </a:pPr>
            <a:r>
              <a:rPr lang="en-GB" sz="2400" dirty="0"/>
              <a:t>Draught proofing &amp; insulation</a:t>
            </a:r>
          </a:p>
          <a:p>
            <a:pPr>
              <a:buFont typeface="Courier New" panose="02070309020205020404" pitchFamily="49" charset="0"/>
              <a:buChar char="o"/>
            </a:pPr>
            <a:r>
              <a:rPr lang="en-GB" sz="2400" dirty="0"/>
              <a:t>Heating system upgrade - newer, more efficient model</a:t>
            </a:r>
          </a:p>
          <a:p>
            <a:pPr>
              <a:buFont typeface="Courier New" panose="02070309020205020404" pitchFamily="49" charset="0"/>
              <a:buChar char="o"/>
            </a:pPr>
            <a:r>
              <a:rPr lang="en-GB" sz="2400" dirty="0"/>
              <a:t>Fit better, smarter controls to make existing systems more efficient</a:t>
            </a:r>
          </a:p>
          <a:p>
            <a:pPr>
              <a:buFont typeface="Courier New" panose="02070309020205020404" pitchFamily="49" charset="0"/>
              <a:buChar char="o"/>
            </a:pPr>
            <a:r>
              <a:rPr lang="en-GB" sz="2400" dirty="0"/>
              <a:t>Avoid over-heating spaces that do not need to be heated or are used infrequently</a:t>
            </a:r>
          </a:p>
          <a:p>
            <a:pPr>
              <a:buFont typeface="Courier New" panose="02070309020205020404" pitchFamily="49" charset="0"/>
              <a:buChar char="o"/>
            </a:pPr>
            <a:r>
              <a:rPr lang="en-GB" sz="2400" dirty="0"/>
              <a:t>Water efficient shower heads</a:t>
            </a:r>
          </a:p>
        </p:txBody>
      </p:sp>
    </p:spTree>
    <p:extLst>
      <p:ext uri="{BB962C8B-B14F-4D97-AF65-F5344CB8AC3E}">
        <p14:creationId xmlns:p14="http://schemas.microsoft.com/office/powerpoint/2010/main" val="3943462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to energy efficiency</a:t>
            </a:r>
            <a:endParaRPr lang="en-GB" dirty="0"/>
          </a:p>
        </p:txBody>
      </p:sp>
      <p:sp>
        <p:nvSpPr>
          <p:cNvPr id="3" name="Text Placeholder 2"/>
          <p:cNvSpPr>
            <a:spLocks noGrp="1"/>
          </p:cNvSpPr>
          <p:nvPr>
            <p:ph type="body" idx="1"/>
          </p:nvPr>
        </p:nvSpPr>
        <p:spPr/>
        <p:txBody>
          <a:bodyPr>
            <a:normAutofit/>
          </a:bodyPr>
          <a:lstStyle/>
          <a:p>
            <a:pPr>
              <a:buFont typeface="Courier New" panose="02070309020205020404" pitchFamily="49" charset="0"/>
              <a:buChar char="o"/>
            </a:pPr>
            <a:r>
              <a:rPr lang="en-GB" sz="2800" dirty="0"/>
              <a:t>Cost</a:t>
            </a:r>
          </a:p>
          <a:p>
            <a:pPr>
              <a:buFont typeface="Courier New" panose="02070309020205020404" pitchFamily="49" charset="0"/>
              <a:buChar char="o"/>
            </a:pPr>
            <a:r>
              <a:rPr lang="en-GB" sz="2800" dirty="0"/>
              <a:t>Hard to treat building stock e.g. older/listed buildings </a:t>
            </a:r>
          </a:p>
          <a:p>
            <a:pPr>
              <a:buFont typeface="Courier New" panose="02070309020205020404" pitchFamily="49" charset="0"/>
              <a:buChar char="o"/>
            </a:pPr>
            <a:r>
              <a:rPr lang="en-GB" sz="2800" dirty="0"/>
              <a:t>Retrofits may involve significant disruption e.g. overhauling heating systems, intelligent monitoring systems, insulation and windows.</a:t>
            </a:r>
          </a:p>
        </p:txBody>
      </p:sp>
    </p:spTree>
    <p:extLst>
      <p:ext uri="{BB962C8B-B14F-4D97-AF65-F5344CB8AC3E}">
        <p14:creationId xmlns:p14="http://schemas.microsoft.com/office/powerpoint/2010/main" val="248696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4000" dirty="0"/>
              <a:t>Community-led heat networks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58418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Heat Networks Bill (2020)</a:t>
            </a:r>
          </a:p>
        </p:txBody>
      </p:sp>
      <p:sp>
        <p:nvSpPr>
          <p:cNvPr id="5" name="Text Placeholder 4"/>
          <p:cNvSpPr>
            <a:spLocks noGrp="1"/>
          </p:cNvSpPr>
          <p:nvPr>
            <p:ph type="body" idx="1"/>
          </p:nvPr>
        </p:nvSpPr>
        <p:spPr/>
        <p:txBody>
          <a:bodyPr/>
          <a:lstStyle/>
          <a:p>
            <a:pPr>
              <a:buFont typeface="Courier New" panose="02070309020205020404" pitchFamily="49" charset="0"/>
              <a:buChar char="o"/>
            </a:pPr>
            <a:r>
              <a:rPr lang="en-GB" sz="2400" dirty="0" smtClean="0"/>
              <a:t>Scottish Government bill currently </a:t>
            </a:r>
            <a:r>
              <a:rPr lang="en-GB" sz="2400" dirty="0"/>
              <a:t>in consultation</a:t>
            </a:r>
          </a:p>
          <a:p>
            <a:pPr>
              <a:buFont typeface="Courier New" panose="02070309020205020404" pitchFamily="49" charset="0"/>
              <a:buChar char="o"/>
            </a:pPr>
            <a:r>
              <a:rPr lang="en-US" sz="2400" dirty="0"/>
              <a:t>Aims to substantially grow the number of heat networks in Scotland by:</a:t>
            </a:r>
          </a:p>
          <a:p>
            <a:pPr lvl="1">
              <a:buFont typeface="Wingdings" panose="05000000000000000000" pitchFamily="2" charset="2"/>
              <a:buChar char="§"/>
            </a:pPr>
            <a:r>
              <a:rPr lang="en-US" sz="2000" dirty="0"/>
              <a:t>Attracting greater private investment in the sector</a:t>
            </a:r>
          </a:p>
          <a:p>
            <a:pPr lvl="1">
              <a:buFont typeface="Wingdings" panose="05000000000000000000" pitchFamily="2" charset="2"/>
              <a:buChar char="§"/>
            </a:pPr>
            <a:r>
              <a:rPr lang="en-US" sz="2000" dirty="0"/>
              <a:t>Introducing a regulatory framework</a:t>
            </a:r>
          </a:p>
          <a:p>
            <a:pPr lvl="1">
              <a:buFont typeface="Wingdings" panose="05000000000000000000" pitchFamily="2" charset="2"/>
              <a:buChar char="§"/>
            </a:pPr>
            <a:r>
              <a:rPr lang="en-US" sz="2000" dirty="0"/>
              <a:t>Raising public awareness and acceptance</a:t>
            </a:r>
            <a:endParaRPr lang="en-GB" sz="2000" dirty="0"/>
          </a:p>
        </p:txBody>
      </p:sp>
    </p:spTree>
    <p:extLst>
      <p:ext uri="{BB962C8B-B14F-4D97-AF65-F5344CB8AC3E}">
        <p14:creationId xmlns:p14="http://schemas.microsoft.com/office/powerpoint/2010/main" val="38735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heat network?</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A network of insulated pipework heating multiple buildings from a </a:t>
            </a:r>
            <a:r>
              <a:rPr lang="en-US" sz="2400" dirty="0" err="1"/>
              <a:t>centralised</a:t>
            </a:r>
            <a:r>
              <a:rPr lang="en-US" sz="2400" dirty="0"/>
              <a:t> source (could be gas, heat pumps, biomass, waste heat)</a:t>
            </a:r>
          </a:p>
          <a:p>
            <a:pPr>
              <a:buFont typeface="Courier New" panose="02070309020205020404" pitchFamily="49" charset="0"/>
              <a:buChar char="o"/>
            </a:pPr>
            <a:r>
              <a:rPr lang="en-US" sz="2400" dirty="0"/>
              <a:t>Electric (non-wet) networks considered in next section</a:t>
            </a:r>
          </a:p>
          <a:p>
            <a:pPr>
              <a:buFont typeface="Courier New" panose="02070309020205020404" pitchFamily="49" charset="0"/>
              <a:buChar char="o"/>
            </a:pPr>
            <a:r>
              <a:rPr lang="en-US" sz="2400" dirty="0"/>
              <a:t>Used very commonly on the continent, especially from process heat</a:t>
            </a:r>
          </a:p>
          <a:p>
            <a:pPr>
              <a:buFont typeface="Courier New" panose="02070309020205020404" pitchFamily="49" charset="0"/>
              <a:buChar char="o"/>
            </a:pPr>
            <a:r>
              <a:rPr lang="en-US" sz="2400" dirty="0"/>
              <a:t>Limited uptake in UK (Southampton geothermal, Aberdeen CHP </a:t>
            </a:r>
            <a:r>
              <a:rPr lang="en-US" sz="2400" dirty="0" err="1"/>
              <a:t>etc</a:t>
            </a:r>
            <a:r>
              <a:rPr lang="en-US" sz="2400" dirty="0"/>
              <a:t>)</a:t>
            </a:r>
          </a:p>
          <a:p>
            <a:pPr>
              <a:buFont typeface="Courier New" panose="02070309020205020404" pitchFamily="49" charset="0"/>
              <a:buChar char="o"/>
            </a:pPr>
            <a:r>
              <a:rPr lang="en-US" sz="2400" dirty="0"/>
              <a:t>Hot water is pumped through the network and passed through heat interface units (HIUs) to pass heat into individual building circuits</a:t>
            </a:r>
          </a:p>
          <a:p>
            <a:pPr>
              <a:buFont typeface="Courier New" panose="02070309020205020404" pitchFamily="49" charset="0"/>
              <a:buChar char="o"/>
            </a:pPr>
            <a:r>
              <a:rPr lang="en-US" sz="2400" dirty="0"/>
              <a:t>May include Combined Heat and Power (CHP) to generate electricity as well (either exported or on-site/private wire supply)</a:t>
            </a:r>
            <a:endParaRPr lang="en-GB" sz="2400" dirty="0"/>
          </a:p>
        </p:txBody>
      </p:sp>
    </p:spTree>
    <p:extLst>
      <p:ext uri="{BB962C8B-B14F-4D97-AF65-F5344CB8AC3E}">
        <p14:creationId xmlns:p14="http://schemas.microsoft.com/office/powerpoint/2010/main" val="42838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are heat networks sustainable?</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Not all will use renewable sources (sometimes a mix, or purely gas)</a:t>
            </a:r>
          </a:p>
          <a:p>
            <a:pPr>
              <a:buFont typeface="Courier New" panose="02070309020205020404" pitchFamily="49" charset="0"/>
              <a:buChar char="o"/>
            </a:pPr>
            <a:r>
              <a:rPr lang="en-US" sz="2400" dirty="0"/>
              <a:t>Can be cheaper alternative to storage heating (and safer alternative than gas) in high-rise flats</a:t>
            </a:r>
          </a:p>
          <a:p>
            <a:pPr>
              <a:buFont typeface="Courier New" panose="02070309020205020404" pitchFamily="49" charset="0"/>
              <a:buChar char="o"/>
            </a:pPr>
            <a:r>
              <a:rPr lang="en-US" sz="2400" dirty="0"/>
              <a:t>More sustainable than gas where utilising waste process heat</a:t>
            </a:r>
          </a:p>
          <a:p>
            <a:pPr>
              <a:buFont typeface="Courier New" panose="02070309020205020404" pitchFamily="49" charset="0"/>
              <a:buChar char="o"/>
            </a:pPr>
            <a:r>
              <a:rPr lang="en-US" sz="2400" dirty="0"/>
              <a:t>Potentially more efficient when utilising CHP (no transmission losses)</a:t>
            </a:r>
          </a:p>
          <a:p>
            <a:pPr>
              <a:buFont typeface="Courier New" panose="02070309020205020404" pitchFamily="49" charset="0"/>
              <a:buChar char="o"/>
            </a:pPr>
            <a:r>
              <a:rPr lang="en-US" sz="2400" dirty="0"/>
              <a:t>Advantageous and green when utilising renewable heat sources, which wouldn’t be possible to integrate directly into homes</a:t>
            </a:r>
          </a:p>
        </p:txBody>
      </p:sp>
    </p:spTree>
    <p:extLst>
      <p:ext uri="{BB962C8B-B14F-4D97-AF65-F5344CB8AC3E}">
        <p14:creationId xmlns:p14="http://schemas.microsoft.com/office/powerpoint/2010/main" val="294161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are the main challenges?</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Extremely complex to retrofit (major civil works around existing utilities, complex legal agreements with users being supplied)</a:t>
            </a:r>
          </a:p>
          <a:p>
            <a:pPr>
              <a:buFont typeface="Courier New" panose="02070309020205020404" pitchFamily="49" charset="0"/>
              <a:buChar char="o"/>
            </a:pPr>
            <a:r>
              <a:rPr lang="en-US" sz="2400" dirty="0"/>
              <a:t>More common in new-build developments, social housing</a:t>
            </a:r>
          </a:p>
          <a:p>
            <a:pPr>
              <a:buFont typeface="Courier New" panose="02070309020205020404" pitchFamily="49" charset="0"/>
              <a:buChar char="o"/>
            </a:pPr>
            <a:r>
              <a:rPr lang="en-US" sz="2400" dirty="0"/>
              <a:t>Users may be resistant as it leaves them with a monopoly supplier</a:t>
            </a:r>
          </a:p>
          <a:p>
            <a:pPr>
              <a:buFont typeface="Courier New" panose="02070309020205020404" pitchFamily="49" charset="0"/>
              <a:buChar char="o"/>
            </a:pPr>
            <a:r>
              <a:rPr lang="en-US" sz="2400" dirty="0"/>
              <a:t>May well be more expensive to build than distributed systems</a:t>
            </a:r>
          </a:p>
          <a:p>
            <a:pPr>
              <a:buFont typeface="Courier New" panose="02070309020205020404" pitchFamily="49" charset="0"/>
              <a:buChar char="o"/>
            </a:pPr>
            <a:r>
              <a:rPr lang="en-US" sz="2400" dirty="0"/>
              <a:t>Disruption during construction in retrofit situations</a:t>
            </a:r>
          </a:p>
          <a:p>
            <a:pPr>
              <a:buFont typeface="Courier New" panose="02070309020205020404" pitchFamily="49" charset="0"/>
              <a:buChar char="o"/>
            </a:pPr>
            <a:r>
              <a:rPr lang="en-US" sz="2400" dirty="0"/>
              <a:t>High cost/</a:t>
            </a:r>
            <a:r>
              <a:rPr lang="en-US" sz="2400" dirty="0" err="1"/>
              <a:t>metre</a:t>
            </a:r>
            <a:r>
              <a:rPr lang="en-US" sz="2400" dirty="0"/>
              <a:t> of insulated pipework; scope for leaks/losses</a:t>
            </a:r>
          </a:p>
        </p:txBody>
      </p:sp>
    </p:spTree>
    <p:extLst>
      <p:ext uri="{BB962C8B-B14F-4D97-AF65-F5344CB8AC3E}">
        <p14:creationId xmlns:p14="http://schemas.microsoft.com/office/powerpoint/2010/main" val="183002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might a heat network be suitable?</a:t>
            </a:r>
          </a:p>
        </p:txBody>
      </p:sp>
      <p:sp>
        <p:nvSpPr>
          <p:cNvPr id="3" name="Content Placeholder 2"/>
          <p:cNvSpPr>
            <a:spLocks noGrp="1"/>
          </p:cNvSpPr>
          <p:nvPr>
            <p:ph idx="1"/>
          </p:nvPr>
        </p:nvSpPr>
        <p:spPr>
          <a:xfrm>
            <a:off x="810000" y="2281646"/>
            <a:ext cx="10973944" cy="3867540"/>
          </a:xfrm>
        </p:spPr>
        <p:txBody>
          <a:bodyPr>
            <a:normAutofit/>
          </a:bodyPr>
          <a:lstStyle/>
          <a:p>
            <a:pPr>
              <a:buFont typeface="Courier New" panose="02070309020205020404" pitchFamily="49" charset="0"/>
              <a:buChar char="o"/>
            </a:pPr>
            <a:r>
              <a:rPr lang="en-US" sz="2400" dirty="0"/>
              <a:t>New-build housing developments, whilst other utilities are being laid</a:t>
            </a:r>
          </a:p>
          <a:p>
            <a:pPr>
              <a:buFont typeface="Courier New" panose="02070309020205020404" pitchFamily="49" charset="0"/>
              <a:buChar char="o"/>
            </a:pPr>
            <a:r>
              <a:rPr lang="en-US" sz="2400" dirty="0"/>
              <a:t>Situations where demand ownership is unlikely to change (RSLs)</a:t>
            </a:r>
          </a:p>
          <a:p>
            <a:pPr>
              <a:buFont typeface="Courier New" panose="02070309020205020404" pitchFamily="49" charset="0"/>
              <a:buChar char="o"/>
            </a:pPr>
            <a:r>
              <a:rPr lang="en-US" sz="2400" dirty="0"/>
              <a:t>A small number of large users located near to a source of waste heat</a:t>
            </a:r>
          </a:p>
          <a:p>
            <a:pPr>
              <a:buFont typeface="Courier New" panose="02070309020205020404" pitchFamily="49" charset="0"/>
              <a:buChar char="o"/>
            </a:pPr>
            <a:r>
              <a:rPr lang="en-US" sz="2400" dirty="0"/>
              <a:t>Homes located near a good renewable source of heat (mineshaft?)</a:t>
            </a:r>
          </a:p>
          <a:p>
            <a:pPr>
              <a:buFont typeface="Courier New" panose="02070309020205020404" pitchFamily="49" charset="0"/>
              <a:buChar char="o"/>
            </a:pPr>
            <a:r>
              <a:rPr lang="en-US" sz="2400" dirty="0"/>
              <a:t>Potentially high-rise buildings, especially those already served by a wet heat network, potentially swapping from gas to heat pumps</a:t>
            </a:r>
          </a:p>
        </p:txBody>
      </p:sp>
    </p:spTree>
    <p:extLst>
      <p:ext uri="{BB962C8B-B14F-4D97-AF65-F5344CB8AC3E}">
        <p14:creationId xmlns:p14="http://schemas.microsoft.com/office/powerpoint/2010/main" val="42375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15108" y="968027"/>
            <a:ext cx="10761784" cy="615950"/>
          </a:xfrm>
        </p:spPr>
        <p:txBody>
          <a:bodyPr rtlCol="0">
            <a:noAutofit/>
          </a:bodyPr>
          <a:lstStyle/>
          <a:p>
            <a:pPr>
              <a:defRPr/>
            </a:pPr>
            <a:r>
              <a:rPr lang="en-US" dirty="0">
                <a:latin typeface="Century Gothic" panose="020B0502020202020204" pitchFamily="34" charset="0"/>
                <a:cs typeface="Arial" panose="020B0604020202020204" pitchFamily="34" charset="0"/>
              </a:rPr>
              <a:t>How much energy do we use for heat?</a:t>
            </a:r>
            <a:endParaRPr lang="en-GB" dirty="0">
              <a:latin typeface="Century Gothic" panose="020B0502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a:stretch>
            <a:fillRect/>
          </a:stretch>
        </p:blipFill>
        <p:spPr>
          <a:xfrm>
            <a:off x="2001925" y="2103376"/>
            <a:ext cx="3732213" cy="3717925"/>
          </a:xfrm>
          <a:ln>
            <a:solidFill>
              <a:schemeClr val="tx1">
                <a:lumMod val="65000"/>
                <a:lumOff val="35000"/>
              </a:schemeClr>
            </a:solidFill>
          </a:ln>
        </p:spPr>
      </p:pic>
      <p:pic>
        <p:nvPicPr>
          <p:cNvPr id="5" name="Picture 4"/>
          <p:cNvPicPr>
            <a:picLocks noChangeAspect="1"/>
          </p:cNvPicPr>
          <p:nvPr/>
        </p:nvPicPr>
        <p:blipFill>
          <a:blip r:embed="rId3"/>
          <a:stretch>
            <a:fillRect/>
          </a:stretch>
        </p:blipFill>
        <p:spPr>
          <a:xfrm>
            <a:off x="6226751" y="2103375"/>
            <a:ext cx="3732212" cy="3717925"/>
          </a:xfrm>
          <a:prstGeom prst="rect">
            <a:avLst/>
          </a:prstGeom>
          <a:ln>
            <a:solidFill>
              <a:schemeClr val="tx1">
                <a:lumMod val="65000"/>
                <a:lumOff val="35000"/>
              </a:schemeClr>
            </a:solidFill>
          </a:ln>
        </p:spPr>
      </p:pic>
      <p:sp>
        <p:nvSpPr>
          <p:cNvPr id="8197" name="TextBox 6"/>
          <p:cNvSpPr txBox="1">
            <a:spLocks noChangeArrowheads="1"/>
          </p:cNvSpPr>
          <p:nvPr/>
        </p:nvSpPr>
        <p:spPr bwMode="auto">
          <a:xfrm>
            <a:off x="1303983" y="6048026"/>
            <a:ext cx="95840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400" dirty="0">
                <a:latin typeface="Century Gothic" panose="020B0502020202020204" pitchFamily="34" charset="0"/>
              </a:rPr>
              <a:t>In Scotland, heat makes up more than half of the total energy used</a:t>
            </a:r>
            <a:endParaRPr lang="en-GB" altLang="en-US" sz="2400" dirty="0">
              <a:latin typeface="Century Gothic" panose="020B0502020202020204" pitchFamily="34" charset="0"/>
            </a:endParaRPr>
          </a:p>
        </p:txBody>
      </p:sp>
    </p:spTree>
    <p:extLst>
      <p:ext uri="{BB962C8B-B14F-4D97-AF65-F5344CB8AC3E}">
        <p14:creationId xmlns:p14="http://schemas.microsoft.com/office/powerpoint/2010/main" val="196560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t>Electric Networks &amp; Heat</a:t>
            </a:r>
            <a:endParaRPr lang="en-GB"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2" name="Text Placeholder 1"/>
          <p:cNvSpPr>
            <a:spLocks noGrp="1"/>
          </p:cNvSpPr>
          <p:nvPr>
            <p:ph type="body" idx="1"/>
          </p:nvPr>
        </p:nvSpPr>
        <p:spPr/>
        <p:txBody>
          <a:bodyPr/>
          <a:lstStyle/>
          <a:p>
            <a:endParaRPr lang="en-GB"/>
          </a:p>
        </p:txBody>
      </p:sp>
    </p:spTree>
    <p:extLst>
      <p:ext uri="{BB962C8B-B14F-4D97-AF65-F5344CB8AC3E}">
        <p14:creationId xmlns:p14="http://schemas.microsoft.com/office/powerpoint/2010/main" val="297767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0000" y="504967"/>
            <a:ext cx="10571998" cy="1243596"/>
          </a:xfrm>
        </p:spPr>
        <p:txBody>
          <a:bodyPr/>
          <a:lstStyle/>
          <a:p>
            <a:r>
              <a:rPr lang="en-GB" dirty="0"/>
              <a:t>What is electric district heat?</a:t>
            </a:r>
          </a:p>
        </p:txBody>
      </p:sp>
      <p:sp>
        <p:nvSpPr>
          <p:cNvPr id="5" name="Text Placeholder 4"/>
          <p:cNvSpPr>
            <a:spLocks noGrp="1"/>
          </p:cNvSpPr>
          <p:nvPr>
            <p:ph type="body" idx="1"/>
          </p:nvPr>
        </p:nvSpPr>
        <p:spPr>
          <a:xfrm>
            <a:off x="463870" y="2486719"/>
            <a:ext cx="5277288" cy="3957851"/>
          </a:xfrm>
        </p:spPr>
        <p:txBody>
          <a:bodyPr>
            <a:normAutofit lnSpcReduction="10000"/>
          </a:bodyPr>
          <a:lstStyle/>
          <a:p>
            <a:pPr>
              <a:buFont typeface="Courier New" panose="02070309020205020404" pitchFamily="49" charset="0"/>
              <a:buChar char="o"/>
            </a:pPr>
            <a:r>
              <a:rPr lang="en-GB" sz="2400" b="1" dirty="0"/>
              <a:t>District Heat Networks </a:t>
            </a:r>
            <a:r>
              <a:rPr lang="en-GB" sz="2400" dirty="0"/>
              <a:t>are a means of </a:t>
            </a:r>
            <a:r>
              <a:rPr lang="en-GB" sz="2400" i="1" dirty="0"/>
              <a:t>distributing</a:t>
            </a:r>
            <a:r>
              <a:rPr lang="en-GB" sz="2400" dirty="0"/>
              <a:t> heat and can be used with many different types of heat source including electricity</a:t>
            </a:r>
          </a:p>
          <a:p>
            <a:pPr>
              <a:buFont typeface="Courier New" panose="02070309020205020404" pitchFamily="49" charset="0"/>
              <a:buChar char="o"/>
            </a:pPr>
            <a:endParaRPr lang="en-GB" sz="2400" dirty="0"/>
          </a:p>
          <a:p>
            <a:pPr>
              <a:buFont typeface="Courier New" panose="02070309020205020404" pitchFamily="49" charset="0"/>
              <a:buChar char="o"/>
            </a:pPr>
            <a:r>
              <a:rPr lang="en-GB" sz="2400" dirty="0"/>
              <a:t>Electric district heating systems involve the use of a central electric boiler as the heat source and the DHN pipework as the method of distribution </a:t>
            </a:r>
          </a:p>
        </p:txBody>
      </p:sp>
      <p:sp>
        <p:nvSpPr>
          <p:cNvPr id="2" name="Rectangle 1">
            <a:extLst>
              <a:ext uri="{FF2B5EF4-FFF2-40B4-BE49-F238E27FC236}">
                <a16:creationId xmlns:a16="http://schemas.microsoft.com/office/drawing/2014/main" id="{C4C143C9-83AF-485A-98EC-75F955D8344F}"/>
              </a:ext>
            </a:extLst>
          </p:cNvPr>
          <p:cNvSpPr/>
          <p:nvPr/>
        </p:nvSpPr>
        <p:spPr>
          <a:xfrm>
            <a:off x="7431617" y="4895187"/>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577F443-55BF-4B34-9B85-0868DBF949A1}"/>
              </a:ext>
            </a:extLst>
          </p:cNvPr>
          <p:cNvSpPr/>
          <p:nvPr/>
        </p:nvSpPr>
        <p:spPr>
          <a:xfrm>
            <a:off x="7431617" y="3447978"/>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30BA4C1-AFBD-427F-9BD2-838C8C540408}"/>
              </a:ext>
            </a:extLst>
          </p:cNvPr>
          <p:cNvSpPr/>
          <p:nvPr/>
        </p:nvSpPr>
        <p:spPr>
          <a:xfrm>
            <a:off x="7431617" y="3734313"/>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6D83E1B-1A44-4547-BC44-F6060DE53FBE}"/>
              </a:ext>
            </a:extLst>
          </p:cNvPr>
          <p:cNvSpPr/>
          <p:nvPr/>
        </p:nvSpPr>
        <p:spPr>
          <a:xfrm>
            <a:off x="7431617" y="4020648"/>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0282D54-167C-450E-A1F4-D61B6CA3A934}"/>
              </a:ext>
            </a:extLst>
          </p:cNvPr>
          <p:cNvSpPr/>
          <p:nvPr/>
        </p:nvSpPr>
        <p:spPr>
          <a:xfrm>
            <a:off x="7431617" y="4312879"/>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F3E0FAD4-AC24-453F-BB41-7E39477CAF15}"/>
              </a:ext>
            </a:extLst>
          </p:cNvPr>
          <p:cNvSpPr/>
          <p:nvPr/>
        </p:nvSpPr>
        <p:spPr>
          <a:xfrm>
            <a:off x="7431617" y="4612895"/>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71E1E2E-0EFF-458B-9EB1-0342E38BFA23}"/>
              </a:ext>
            </a:extLst>
          </p:cNvPr>
          <p:cNvSpPr/>
          <p:nvPr/>
        </p:nvSpPr>
        <p:spPr>
          <a:xfrm>
            <a:off x="8584531" y="2366598"/>
            <a:ext cx="531978" cy="326161"/>
          </a:xfrm>
          <a:prstGeom prst="rect">
            <a:avLst/>
          </a:prstGeom>
          <a:solidFill>
            <a:srgbClr val="7030A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E588757-41D8-4D06-ACEB-248DA9B39DE4}"/>
              </a:ext>
            </a:extLst>
          </p:cNvPr>
          <p:cNvSpPr/>
          <p:nvPr/>
        </p:nvSpPr>
        <p:spPr>
          <a:xfrm>
            <a:off x="9193742" y="5860077"/>
            <a:ext cx="531978" cy="454784"/>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08C6CA30-F996-4459-AE66-1D60BD48010D}"/>
              </a:ext>
            </a:extLst>
          </p:cNvPr>
          <p:cNvSpPr/>
          <p:nvPr/>
        </p:nvSpPr>
        <p:spPr>
          <a:xfrm>
            <a:off x="9116509" y="5090883"/>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02D88EE7-3F0E-4CEE-B64C-C2654E63406D}"/>
              </a:ext>
            </a:extLst>
          </p:cNvPr>
          <p:cNvSpPr/>
          <p:nvPr/>
        </p:nvSpPr>
        <p:spPr>
          <a:xfrm>
            <a:off x="9513568" y="5090884"/>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24401E64-FDED-40E2-95D2-72D1FB28779B}"/>
              </a:ext>
            </a:extLst>
          </p:cNvPr>
          <p:cNvSpPr/>
          <p:nvPr/>
        </p:nvSpPr>
        <p:spPr>
          <a:xfrm>
            <a:off x="9116509" y="4819894"/>
            <a:ext cx="700437" cy="209689"/>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B42D902-CC57-428C-A6FB-58AA2A1AAE41}"/>
              </a:ext>
            </a:extLst>
          </p:cNvPr>
          <p:cNvSpPr/>
          <p:nvPr/>
        </p:nvSpPr>
        <p:spPr>
          <a:xfrm>
            <a:off x="10409100" y="3218793"/>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AD37BAAB-5000-4527-A7B5-C4B9B9354E12}"/>
              </a:ext>
            </a:extLst>
          </p:cNvPr>
          <p:cNvSpPr/>
          <p:nvPr/>
        </p:nvSpPr>
        <p:spPr>
          <a:xfrm>
            <a:off x="10773504" y="4312878"/>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0F655B85-EF7F-420E-B5C3-ADA66DA19908}"/>
              </a:ext>
            </a:extLst>
          </p:cNvPr>
          <p:cNvSpPr/>
          <p:nvPr/>
        </p:nvSpPr>
        <p:spPr>
          <a:xfrm>
            <a:off x="10409100" y="2921365"/>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8ACDFD3A-F3B0-4C09-9B3B-E678E0D5218A}"/>
              </a:ext>
            </a:extLst>
          </p:cNvPr>
          <p:cNvSpPr/>
          <p:nvPr/>
        </p:nvSpPr>
        <p:spPr>
          <a:xfrm>
            <a:off x="10773504" y="2921365"/>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C9287CFD-CB2C-458D-9069-993936851F93}"/>
              </a:ext>
            </a:extLst>
          </p:cNvPr>
          <p:cNvSpPr/>
          <p:nvPr/>
        </p:nvSpPr>
        <p:spPr>
          <a:xfrm>
            <a:off x="10773504" y="3218793"/>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E3C1ED1D-0302-4DFC-BD44-5AA25F1ADC96}"/>
              </a:ext>
            </a:extLst>
          </p:cNvPr>
          <p:cNvCxnSpPr>
            <a:cxnSpLocks/>
          </p:cNvCxnSpPr>
          <p:nvPr/>
        </p:nvCxnSpPr>
        <p:spPr>
          <a:xfrm flipV="1">
            <a:off x="9459731" y="5437594"/>
            <a:ext cx="0" cy="42248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F20ECC-E2E6-4969-88DF-9D1D87775212}"/>
              </a:ext>
            </a:extLst>
          </p:cNvPr>
          <p:cNvCxnSpPr>
            <a:cxnSpLocks/>
          </p:cNvCxnSpPr>
          <p:nvPr/>
        </p:nvCxnSpPr>
        <p:spPr>
          <a:xfrm>
            <a:off x="8838901" y="5437594"/>
            <a:ext cx="627826"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E5F1472-DF8B-4E67-83A8-7A4013789C1F}"/>
              </a:ext>
            </a:extLst>
          </p:cNvPr>
          <p:cNvCxnSpPr>
            <a:cxnSpLocks/>
          </p:cNvCxnSpPr>
          <p:nvPr/>
        </p:nvCxnSpPr>
        <p:spPr>
          <a:xfrm flipH="1" flipV="1">
            <a:off x="8817758" y="3469534"/>
            <a:ext cx="21144" cy="1982534"/>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233E7FF-6A5C-4E33-A356-FEA5EA42452D}"/>
              </a:ext>
            </a:extLst>
          </p:cNvPr>
          <p:cNvCxnSpPr>
            <a:cxnSpLocks/>
          </p:cNvCxnSpPr>
          <p:nvPr/>
        </p:nvCxnSpPr>
        <p:spPr>
          <a:xfrm flipV="1">
            <a:off x="8817698" y="2701138"/>
            <a:ext cx="0" cy="786193"/>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6F1F570-9B7E-4937-9DAB-1CDEA8680325}"/>
              </a:ext>
            </a:extLst>
          </p:cNvPr>
          <p:cNvCxnSpPr>
            <a:cxnSpLocks/>
          </p:cNvCxnSpPr>
          <p:nvPr/>
        </p:nvCxnSpPr>
        <p:spPr>
          <a:xfrm flipV="1">
            <a:off x="8948833" y="2701139"/>
            <a:ext cx="0" cy="505146"/>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BA52B3C-32C7-4B2A-B3F2-C976188AD089}"/>
              </a:ext>
            </a:extLst>
          </p:cNvPr>
          <p:cNvCxnSpPr>
            <a:cxnSpLocks/>
          </p:cNvCxnSpPr>
          <p:nvPr/>
        </p:nvCxnSpPr>
        <p:spPr>
          <a:xfrm flipV="1">
            <a:off x="7327704" y="3189089"/>
            <a:ext cx="0" cy="1935283"/>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2A4E27A-3FA7-4B9D-BA81-6A79F78FC60C}"/>
              </a:ext>
            </a:extLst>
          </p:cNvPr>
          <p:cNvSpPr txBox="1"/>
          <p:nvPr/>
        </p:nvSpPr>
        <p:spPr>
          <a:xfrm>
            <a:off x="8142116" y="2071279"/>
            <a:ext cx="1371451" cy="246221"/>
          </a:xfrm>
          <a:prstGeom prst="rect">
            <a:avLst/>
          </a:prstGeom>
          <a:noFill/>
        </p:spPr>
        <p:txBody>
          <a:bodyPr wrap="square" rtlCol="0">
            <a:spAutoFit/>
          </a:bodyPr>
          <a:lstStyle/>
          <a:p>
            <a:pPr algn="ctr"/>
            <a:r>
              <a:rPr lang="en-GB" sz="1000" b="1" dirty="0"/>
              <a:t>DHN Energy Centre</a:t>
            </a:r>
          </a:p>
        </p:txBody>
      </p:sp>
      <p:sp>
        <p:nvSpPr>
          <p:cNvPr id="60" name="TextBox 59">
            <a:extLst>
              <a:ext uri="{FF2B5EF4-FFF2-40B4-BE49-F238E27FC236}">
                <a16:creationId xmlns:a16="http://schemas.microsoft.com/office/drawing/2014/main" id="{06C64711-12A4-4285-BEF7-754C9C2676A9}"/>
              </a:ext>
            </a:extLst>
          </p:cNvPr>
          <p:cNvSpPr txBox="1"/>
          <p:nvPr/>
        </p:nvSpPr>
        <p:spPr>
          <a:xfrm>
            <a:off x="8781001" y="6318430"/>
            <a:ext cx="1371451" cy="246221"/>
          </a:xfrm>
          <a:prstGeom prst="rect">
            <a:avLst/>
          </a:prstGeom>
          <a:noFill/>
        </p:spPr>
        <p:txBody>
          <a:bodyPr wrap="square" rtlCol="0">
            <a:spAutoFit/>
          </a:bodyPr>
          <a:lstStyle/>
          <a:p>
            <a:pPr algn="ctr"/>
            <a:r>
              <a:rPr lang="en-GB" sz="1000" b="1" dirty="0"/>
              <a:t>Hydro/Turbine</a:t>
            </a:r>
          </a:p>
        </p:txBody>
      </p:sp>
      <p:sp>
        <p:nvSpPr>
          <p:cNvPr id="61" name="TextBox 60">
            <a:extLst>
              <a:ext uri="{FF2B5EF4-FFF2-40B4-BE49-F238E27FC236}">
                <a16:creationId xmlns:a16="http://schemas.microsoft.com/office/drawing/2014/main" id="{B0AA6F0B-243D-4AFE-9B81-2FCF7C287956}"/>
              </a:ext>
            </a:extLst>
          </p:cNvPr>
          <p:cNvSpPr txBox="1"/>
          <p:nvPr/>
        </p:nvSpPr>
        <p:spPr>
          <a:xfrm>
            <a:off x="8781001" y="3444254"/>
            <a:ext cx="338554" cy="1192890"/>
          </a:xfrm>
          <a:prstGeom prst="rect">
            <a:avLst/>
          </a:prstGeom>
          <a:noFill/>
        </p:spPr>
        <p:txBody>
          <a:bodyPr vert="vert" wrap="square" rtlCol="0">
            <a:spAutoFit/>
          </a:bodyPr>
          <a:lstStyle/>
          <a:p>
            <a:pPr algn="ctr"/>
            <a:r>
              <a:rPr lang="en-GB" sz="1000" b="1" dirty="0"/>
              <a:t>Electricity Cables</a:t>
            </a:r>
          </a:p>
        </p:txBody>
      </p:sp>
      <p:sp>
        <p:nvSpPr>
          <p:cNvPr id="62" name="TextBox 61">
            <a:extLst>
              <a:ext uri="{FF2B5EF4-FFF2-40B4-BE49-F238E27FC236}">
                <a16:creationId xmlns:a16="http://schemas.microsoft.com/office/drawing/2014/main" id="{B8713B00-984E-480F-9AD9-226995BEB9E7}"/>
              </a:ext>
            </a:extLst>
          </p:cNvPr>
          <p:cNvSpPr txBox="1"/>
          <p:nvPr/>
        </p:nvSpPr>
        <p:spPr>
          <a:xfrm>
            <a:off x="7029286" y="3627004"/>
            <a:ext cx="338554" cy="1192890"/>
          </a:xfrm>
          <a:prstGeom prst="rect">
            <a:avLst/>
          </a:prstGeom>
          <a:noFill/>
        </p:spPr>
        <p:txBody>
          <a:bodyPr vert="vert270" wrap="square" rtlCol="0">
            <a:spAutoFit/>
          </a:bodyPr>
          <a:lstStyle/>
          <a:p>
            <a:pPr algn="ctr"/>
            <a:r>
              <a:rPr lang="en-GB" sz="1000" b="1" dirty="0"/>
              <a:t>DHN Pipes</a:t>
            </a:r>
          </a:p>
        </p:txBody>
      </p:sp>
      <p:cxnSp>
        <p:nvCxnSpPr>
          <p:cNvPr id="51" name="Straight Connector 50">
            <a:extLst>
              <a:ext uri="{FF2B5EF4-FFF2-40B4-BE49-F238E27FC236}">
                <a16:creationId xmlns:a16="http://schemas.microsoft.com/office/drawing/2014/main" id="{1869EAFC-2F39-4829-9A7F-0A909406F7FD}"/>
              </a:ext>
            </a:extLst>
          </p:cNvPr>
          <p:cNvCxnSpPr>
            <a:cxnSpLocks/>
          </p:cNvCxnSpPr>
          <p:nvPr/>
        </p:nvCxnSpPr>
        <p:spPr>
          <a:xfrm flipV="1">
            <a:off x="7327704" y="3174616"/>
            <a:ext cx="3749178" cy="3166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EFE454E9-BEC4-4CBC-9F2F-49EAC8560A84}"/>
              </a:ext>
            </a:extLst>
          </p:cNvPr>
          <p:cNvSpPr/>
          <p:nvPr/>
        </p:nvSpPr>
        <p:spPr>
          <a:xfrm>
            <a:off x="6761871" y="1973179"/>
            <a:ext cx="4620127" cy="472841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23E3B04E-783F-464B-AA5F-4975F8296A54}"/>
              </a:ext>
            </a:extLst>
          </p:cNvPr>
          <p:cNvCxnSpPr>
            <a:cxnSpLocks/>
            <a:endCxn id="8" idx="1"/>
          </p:cNvCxnSpPr>
          <p:nvPr/>
        </p:nvCxnSpPr>
        <p:spPr>
          <a:xfrm>
            <a:off x="7327704" y="3562570"/>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127BC7E-07A4-442F-A70B-D8850D152EB2}"/>
              </a:ext>
            </a:extLst>
          </p:cNvPr>
          <p:cNvCxnSpPr>
            <a:cxnSpLocks/>
          </p:cNvCxnSpPr>
          <p:nvPr/>
        </p:nvCxnSpPr>
        <p:spPr>
          <a:xfrm>
            <a:off x="7327704" y="3870240"/>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CE8BEC7-92EF-424D-A7EA-BED2746D75E7}"/>
              </a:ext>
            </a:extLst>
          </p:cNvPr>
          <p:cNvCxnSpPr>
            <a:cxnSpLocks/>
          </p:cNvCxnSpPr>
          <p:nvPr/>
        </p:nvCxnSpPr>
        <p:spPr>
          <a:xfrm>
            <a:off x="7335951" y="4147131"/>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D41F358-CA42-4B92-A583-F9A8F6245046}"/>
              </a:ext>
            </a:extLst>
          </p:cNvPr>
          <p:cNvCxnSpPr>
            <a:cxnSpLocks/>
          </p:cNvCxnSpPr>
          <p:nvPr/>
        </p:nvCxnSpPr>
        <p:spPr>
          <a:xfrm>
            <a:off x="7315883" y="4424022"/>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E099DC4-9470-4864-86B5-E3EC1B51FE81}"/>
              </a:ext>
            </a:extLst>
          </p:cNvPr>
          <p:cNvCxnSpPr>
            <a:cxnSpLocks/>
          </p:cNvCxnSpPr>
          <p:nvPr/>
        </p:nvCxnSpPr>
        <p:spPr>
          <a:xfrm>
            <a:off x="7324846" y="4731509"/>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8BDD777-9D79-4AEC-9ED4-566EBD30DA65}"/>
              </a:ext>
            </a:extLst>
          </p:cNvPr>
          <p:cNvCxnSpPr>
            <a:cxnSpLocks/>
          </p:cNvCxnSpPr>
          <p:nvPr/>
        </p:nvCxnSpPr>
        <p:spPr>
          <a:xfrm>
            <a:off x="7315883" y="5022619"/>
            <a:ext cx="103913" cy="1"/>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53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10000" y="504967"/>
            <a:ext cx="10571998" cy="1243596"/>
          </a:xfrm>
        </p:spPr>
        <p:txBody>
          <a:bodyPr/>
          <a:lstStyle/>
          <a:p>
            <a:r>
              <a:rPr lang="en-GB" dirty="0"/>
              <a:t>How can electric networks enable low carbon heat? </a:t>
            </a:r>
          </a:p>
        </p:txBody>
      </p:sp>
      <p:sp>
        <p:nvSpPr>
          <p:cNvPr id="5" name="Text Placeholder 4"/>
          <p:cNvSpPr>
            <a:spLocks noGrp="1"/>
          </p:cNvSpPr>
          <p:nvPr>
            <p:ph type="body" idx="1"/>
          </p:nvPr>
        </p:nvSpPr>
        <p:spPr>
          <a:xfrm>
            <a:off x="810000" y="2579427"/>
            <a:ext cx="4539921" cy="3889612"/>
          </a:xfrm>
        </p:spPr>
        <p:txBody>
          <a:bodyPr>
            <a:normAutofit fontScale="92500" lnSpcReduction="10000"/>
          </a:bodyPr>
          <a:lstStyle/>
          <a:p>
            <a:pPr>
              <a:buFont typeface="Courier New" panose="02070309020205020404" pitchFamily="49" charset="0"/>
              <a:buChar char="o"/>
            </a:pPr>
            <a:r>
              <a:rPr lang="en-GB" sz="2400" b="1" dirty="0"/>
              <a:t>Electric networks </a:t>
            </a:r>
            <a:r>
              <a:rPr lang="en-GB" sz="2400" dirty="0"/>
              <a:t>do not distribute heat…they distribute electricity which can then be used at the point of demand to generate heat</a:t>
            </a:r>
          </a:p>
          <a:p>
            <a:pPr>
              <a:buFont typeface="Courier New" panose="02070309020205020404" pitchFamily="49" charset="0"/>
              <a:buChar char="o"/>
            </a:pPr>
            <a:endParaRPr lang="en-GB" sz="2400" dirty="0"/>
          </a:p>
          <a:p>
            <a:pPr>
              <a:buFont typeface="Courier New" panose="02070309020205020404" pitchFamily="49" charset="0"/>
              <a:buChar char="o"/>
            </a:pPr>
            <a:r>
              <a:rPr lang="en-GB" sz="2400" dirty="0"/>
              <a:t>Electric networks make sense where DHNs are not the most suitable distribution method</a:t>
            </a:r>
            <a:endParaRPr lang="en-GB" sz="2400" b="1" dirty="0"/>
          </a:p>
        </p:txBody>
      </p:sp>
      <p:sp>
        <p:nvSpPr>
          <p:cNvPr id="7" name="Rectangle 6">
            <a:extLst>
              <a:ext uri="{FF2B5EF4-FFF2-40B4-BE49-F238E27FC236}">
                <a16:creationId xmlns:a16="http://schemas.microsoft.com/office/drawing/2014/main" id="{998FDEEC-3706-44A1-9C14-1DD695115BE6}"/>
              </a:ext>
            </a:extLst>
          </p:cNvPr>
          <p:cNvSpPr/>
          <p:nvPr/>
        </p:nvSpPr>
        <p:spPr>
          <a:xfrm>
            <a:off x="7431617" y="4662636"/>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9D4B769F-3B44-4A1C-A61D-F00E2794BC9B}"/>
              </a:ext>
            </a:extLst>
          </p:cNvPr>
          <p:cNvSpPr/>
          <p:nvPr/>
        </p:nvSpPr>
        <p:spPr>
          <a:xfrm>
            <a:off x="7431617" y="3215427"/>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417DE10-AC2A-4AE1-8A26-8C4C3A968DD2}"/>
              </a:ext>
            </a:extLst>
          </p:cNvPr>
          <p:cNvSpPr/>
          <p:nvPr/>
        </p:nvSpPr>
        <p:spPr>
          <a:xfrm>
            <a:off x="7431617" y="3501762"/>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D587D6AB-0942-473C-9982-8724284D51EB}"/>
              </a:ext>
            </a:extLst>
          </p:cNvPr>
          <p:cNvSpPr/>
          <p:nvPr/>
        </p:nvSpPr>
        <p:spPr>
          <a:xfrm>
            <a:off x="7431617" y="3788097"/>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B590B5F-83D7-4635-84D8-1D39298130B6}"/>
              </a:ext>
            </a:extLst>
          </p:cNvPr>
          <p:cNvSpPr/>
          <p:nvPr/>
        </p:nvSpPr>
        <p:spPr>
          <a:xfrm>
            <a:off x="7431617" y="4080328"/>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4D9663B-FB94-4052-AB8D-4D7F19986CEC}"/>
              </a:ext>
            </a:extLst>
          </p:cNvPr>
          <p:cNvSpPr/>
          <p:nvPr/>
        </p:nvSpPr>
        <p:spPr>
          <a:xfrm>
            <a:off x="7431617" y="4380344"/>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F61C1C4C-9618-4BC1-A0A2-CDD40CF5E767}"/>
              </a:ext>
            </a:extLst>
          </p:cNvPr>
          <p:cNvSpPr/>
          <p:nvPr/>
        </p:nvSpPr>
        <p:spPr>
          <a:xfrm>
            <a:off x="8460496" y="5627526"/>
            <a:ext cx="531978" cy="454784"/>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61E43FE-70CA-4EE3-AE65-1C0BA30CD0B0}"/>
              </a:ext>
            </a:extLst>
          </p:cNvPr>
          <p:cNvSpPr/>
          <p:nvPr/>
        </p:nvSpPr>
        <p:spPr>
          <a:xfrm>
            <a:off x="9127321" y="4662635"/>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9D6EA017-9D46-45B3-9FAD-FC3EB5BC2238}"/>
              </a:ext>
            </a:extLst>
          </p:cNvPr>
          <p:cNvSpPr/>
          <p:nvPr/>
        </p:nvSpPr>
        <p:spPr>
          <a:xfrm>
            <a:off x="9513568" y="4669379"/>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6A9515DF-BE88-433F-872B-A1D79873CFC3}"/>
              </a:ext>
            </a:extLst>
          </p:cNvPr>
          <p:cNvSpPr/>
          <p:nvPr/>
        </p:nvSpPr>
        <p:spPr>
          <a:xfrm>
            <a:off x="9116509" y="4380344"/>
            <a:ext cx="700437" cy="209689"/>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FC4E25A8-5379-4C84-96E6-55679F8F7D56}"/>
              </a:ext>
            </a:extLst>
          </p:cNvPr>
          <p:cNvSpPr/>
          <p:nvPr/>
        </p:nvSpPr>
        <p:spPr>
          <a:xfrm>
            <a:off x="10409100" y="2991971"/>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FD4D868-E99F-4970-8198-871EC3F4A5E1}"/>
              </a:ext>
            </a:extLst>
          </p:cNvPr>
          <p:cNvSpPr/>
          <p:nvPr/>
        </p:nvSpPr>
        <p:spPr>
          <a:xfrm>
            <a:off x="10773504" y="4080327"/>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F13A392F-53BB-4C35-A318-C922450E42A9}"/>
              </a:ext>
            </a:extLst>
          </p:cNvPr>
          <p:cNvSpPr/>
          <p:nvPr/>
        </p:nvSpPr>
        <p:spPr>
          <a:xfrm>
            <a:off x="10409100" y="2644749"/>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B4E5165A-B121-4259-8309-C925E392E094}"/>
              </a:ext>
            </a:extLst>
          </p:cNvPr>
          <p:cNvSpPr/>
          <p:nvPr/>
        </p:nvSpPr>
        <p:spPr>
          <a:xfrm>
            <a:off x="10773504" y="2644748"/>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A253893B-D151-442B-99EA-8C4977535666}"/>
              </a:ext>
            </a:extLst>
          </p:cNvPr>
          <p:cNvSpPr/>
          <p:nvPr/>
        </p:nvSpPr>
        <p:spPr>
          <a:xfrm>
            <a:off x="10773504" y="2995983"/>
            <a:ext cx="303378" cy="229185"/>
          </a:xfrm>
          <a:prstGeom prst="rect">
            <a:avLst/>
          </a:prstGeom>
          <a:solidFill>
            <a:schemeClr val="accent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Connector 21">
            <a:extLst>
              <a:ext uri="{FF2B5EF4-FFF2-40B4-BE49-F238E27FC236}">
                <a16:creationId xmlns:a16="http://schemas.microsoft.com/office/drawing/2014/main" id="{28144996-43B8-4005-9C91-7D6189ED54E6}"/>
              </a:ext>
            </a:extLst>
          </p:cNvPr>
          <p:cNvCxnSpPr>
            <a:cxnSpLocks/>
          </p:cNvCxnSpPr>
          <p:nvPr/>
        </p:nvCxnSpPr>
        <p:spPr>
          <a:xfrm>
            <a:off x="7324846" y="5854918"/>
            <a:ext cx="1123829"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1FEA39-B34D-4817-B913-C3689EAABF5A}"/>
              </a:ext>
            </a:extLst>
          </p:cNvPr>
          <p:cNvCxnSpPr>
            <a:cxnSpLocks/>
          </p:cNvCxnSpPr>
          <p:nvPr/>
        </p:nvCxnSpPr>
        <p:spPr>
          <a:xfrm flipH="1" flipV="1">
            <a:off x="7327704" y="2956539"/>
            <a:ext cx="8247" cy="289837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DB053D0-1D92-4488-A850-05FCA8646F28}"/>
              </a:ext>
            </a:extLst>
          </p:cNvPr>
          <p:cNvSpPr txBox="1"/>
          <p:nvPr/>
        </p:nvSpPr>
        <p:spPr>
          <a:xfrm>
            <a:off x="8174947" y="6074462"/>
            <a:ext cx="1103076" cy="246221"/>
          </a:xfrm>
          <a:prstGeom prst="rect">
            <a:avLst/>
          </a:prstGeom>
          <a:noFill/>
        </p:spPr>
        <p:txBody>
          <a:bodyPr wrap="square" rtlCol="0">
            <a:spAutoFit/>
          </a:bodyPr>
          <a:lstStyle/>
          <a:p>
            <a:pPr algn="ctr"/>
            <a:r>
              <a:rPr lang="en-GB" sz="1000" b="1" dirty="0"/>
              <a:t>Hydro/Turbine</a:t>
            </a:r>
          </a:p>
        </p:txBody>
      </p:sp>
      <p:sp>
        <p:nvSpPr>
          <p:cNvPr id="25" name="TextBox 24">
            <a:extLst>
              <a:ext uri="{FF2B5EF4-FFF2-40B4-BE49-F238E27FC236}">
                <a16:creationId xmlns:a16="http://schemas.microsoft.com/office/drawing/2014/main" id="{091AC2B1-576F-40FE-BA17-598A43C85EAF}"/>
              </a:ext>
            </a:extLst>
          </p:cNvPr>
          <p:cNvSpPr txBox="1"/>
          <p:nvPr/>
        </p:nvSpPr>
        <p:spPr>
          <a:xfrm>
            <a:off x="8141091" y="2727513"/>
            <a:ext cx="1260944" cy="246221"/>
          </a:xfrm>
          <a:prstGeom prst="rect">
            <a:avLst/>
          </a:prstGeom>
          <a:noFill/>
        </p:spPr>
        <p:txBody>
          <a:bodyPr vert="horz" wrap="square" rtlCol="0">
            <a:spAutoFit/>
          </a:bodyPr>
          <a:lstStyle/>
          <a:p>
            <a:pPr algn="ctr"/>
            <a:r>
              <a:rPr lang="en-GB" sz="1000" b="1" dirty="0"/>
              <a:t>Electricity Cables</a:t>
            </a:r>
          </a:p>
        </p:txBody>
      </p:sp>
      <p:cxnSp>
        <p:nvCxnSpPr>
          <p:cNvPr id="27" name="Straight Connector 26">
            <a:extLst>
              <a:ext uri="{FF2B5EF4-FFF2-40B4-BE49-F238E27FC236}">
                <a16:creationId xmlns:a16="http://schemas.microsoft.com/office/drawing/2014/main" id="{9D4D492A-B943-4948-BB35-143FD33762AA}"/>
              </a:ext>
            </a:extLst>
          </p:cNvPr>
          <p:cNvCxnSpPr>
            <a:cxnSpLocks/>
          </p:cNvCxnSpPr>
          <p:nvPr/>
        </p:nvCxnSpPr>
        <p:spPr>
          <a:xfrm flipV="1">
            <a:off x="7327704" y="2942065"/>
            <a:ext cx="3749178" cy="31669"/>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E012FFC-FD46-4343-8BCB-C38CA53EF84A}"/>
              </a:ext>
            </a:extLst>
          </p:cNvPr>
          <p:cNvSpPr/>
          <p:nvPr/>
        </p:nvSpPr>
        <p:spPr>
          <a:xfrm>
            <a:off x="6761871" y="2224046"/>
            <a:ext cx="4620127" cy="424499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FF096D16-1C27-48F7-AEF4-AC3A0D3E095F}"/>
              </a:ext>
            </a:extLst>
          </p:cNvPr>
          <p:cNvCxnSpPr>
            <a:cxnSpLocks/>
            <a:endCxn id="8" idx="1"/>
          </p:cNvCxnSpPr>
          <p:nvPr/>
        </p:nvCxnSpPr>
        <p:spPr>
          <a:xfrm>
            <a:off x="7327704" y="3330019"/>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6915EC-8C58-4961-8F57-7E3B17F7F4D3}"/>
              </a:ext>
            </a:extLst>
          </p:cNvPr>
          <p:cNvCxnSpPr>
            <a:cxnSpLocks/>
          </p:cNvCxnSpPr>
          <p:nvPr/>
        </p:nvCxnSpPr>
        <p:spPr>
          <a:xfrm>
            <a:off x="7327704" y="3637689"/>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5E4CBF-0563-4A3F-AE85-879D36AF80E4}"/>
              </a:ext>
            </a:extLst>
          </p:cNvPr>
          <p:cNvCxnSpPr>
            <a:cxnSpLocks/>
          </p:cNvCxnSpPr>
          <p:nvPr/>
        </p:nvCxnSpPr>
        <p:spPr>
          <a:xfrm>
            <a:off x="7335951" y="3914580"/>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E6961A8-7D4B-4F4C-915B-96F2D7358188}"/>
              </a:ext>
            </a:extLst>
          </p:cNvPr>
          <p:cNvCxnSpPr>
            <a:cxnSpLocks/>
          </p:cNvCxnSpPr>
          <p:nvPr/>
        </p:nvCxnSpPr>
        <p:spPr>
          <a:xfrm>
            <a:off x="7315883" y="4191471"/>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2CCBF95-8A07-4808-B48F-5FE285F59BBE}"/>
              </a:ext>
            </a:extLst>
          </p:cNvPr>
          <p:cNvCxnSpPr>
            <a:cxnSpLocks/>
          </p:cNvCxnSpPr>
          <p:nvPr/>
        </p:nvCxnSpPr>
        <p:spPr>
          <a:xfrm>
            <a:off x="7324846" y="4498958"/>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91D411E-E7DB-41A4-93C9-681F40EC488A}"/>
              </a:ext>
            </a:extLst>
          </p:cNvPr>
          <p:cNvCxnSpPr>
            <a:cxnSpLocks/>
          </p:cNvCxnSpPr>
          <p:nvPr/>
        </p:nvCxnSpPr>
        <p:spPr>
          <a:xfrm>
            <a:off x="7315883" y="4790068"/>
            <a:ext cx="103913" cy="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434545-FFFC-4EC8-BF3E-9CA12A7235FD}"/>
              </a:ext>
            </a:extLst>
          </p:cNvPr>
          <p:cNvCxnSpPr>
            <a:cxnSpLocks/>
            <a:stCxn id="19" idx="2"/>
            <a:endCxn id="17" idx="0"/>
          </p:cNvCxnSpPr>
          <p:nvPr/>
        </p:nvCxnSpPr>
        <p:spPr>
          <a:xfrm>
            <a:off x="10560789" y="2873934"/>
            <a:ext cx="0" cy="1180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4E2F933-52B3-4471-98E8-EE63286F6B35}"/>
              </a:ext>
            </a:extLst>
          </p:cNvPr>
          <p:cNvCxnSpPr>
            <a:cxnSpLocks/>
            <a:stCxn id="20" idx="2"/>
            <a:endCxn id="21" idx="0"/>
          </p:cNvCxnSpPr>
          <p:nvPr/>
        </p:nvCxnSpPr>
        <p:spPr>
          <a:xfrm>
            <a:off x="10925193" y="2873933"/>
            <a:ext cx="0" cy="12205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9669294" y="5577912"/>
            <a:ext cx="1407588" cy="600164"/>
          </a:xfrm>
          <a:prstGeom prst="rect">
            <a:avLst/>
          </a:prstGeom>
          <a:noFill/>
        </p:spPr>
        <p:txBody>
          <a:bodyPr wrap="square" rtlCol="0">
            <a:spAutoFit/>
          </a:bodyPr>
          <a:lstStyle/>
          <a:p>
            <a:pPr algn="ctr"/>
            <a:r>
              <a:rPr lang="en-US" sz="1100" b="1" dirty="0">
                <a:solidFill>
                  <a:srgbClr val="00B050"/>
                </a:solidFill>
              </a:rPr>
              <a:t>May or may not be connected to the grid</a:t>
            </a:r>
            <a:endParaRPr lang="en-GB" sz="1100" b="1" dirty="0">
              <a:solidFill>
                <a:srgbClr val="00B050"/>
              </a:solidFill>
            </a:endParaRPr>
          </a:p>
        </p:txBody>
      </p:sp>
      <p:cxnSp>
        <p:nvCxnSpPr>
          <p:cNvPr id="35" name="Straight Arrow Connector 34"/>
          <p:cNvCxnSpPr/>
          <p:nvPr/>
        </p:nvCxnSpPr>
        <p:spPr>
          <a:xfrm flipH="1">
            <a:off x="9116509" y="5854918"/>
            <a:ext cx="54197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918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D4AEF-EDF7-42AD-A3B6-578B7D371051}"/>
              </a:ext>
            </a:extLst>
          </p:cNvPr>
          <p:cNvSpPr>
            <a:spLocks noGrp="1"/>
          </p:cNvSpPr>
          <p:nvPr>
            <p:ph type="title"/>
          </p:nvPr>
        </p:nvSpPr>
        <p:spPr>
          <a:xfrm>
            <a:off x="818712" y="720143"/>
            <a:ext cx="10571998" cy="970450"/>
          </a:xfrm>
        </p:spPr>
        <p:txBody>
          <a:bodyPr/>
          <a:lstStyle/>
          <a:p>
            <a:r>
              <a:rPr lang="en-GB" sz="3800" dirty="0"/>
              <a:t>Where is an electric network best suited?</a:t>
            </a:r>
          </a:p>
        </p:txBody>
      </p:sp>
      <p:sp>
        <p:nvSpPr>
          <p:cNvPr id="3" name="Text Placeholder 2">
            <a:extLst>
              <a:ext uri="{FF2B5EF4-FFF2-40B4-BE49-F238E27FC236}">
                <a16:creationId xmlns:a16="http://schemas.microsoft.com/office/drawing/2014/main" id="{A6E4FF2B-7B02-4809-B2BD-6FCF7BDD3F27}"/>
              </a:ext>
            </a:extLst>
          </p:cNvPr>
          <p:cNvSpPr>
            <a:spLocks noGrp="1"/>
          </p:cNvSpPr>
          <p:nvPr>
            <p:ph type="body" idx="1"/>
          </p:nvPr>
        </p:nvSpPr>
        <p:spPr/>
        <p:txBody>
          <a:bodyPr/>
          <a:lstStyle/>
          <a:p>
            <a:pPr>
              <a:buFont typeface="Courier New" panose="02070309020205020404" pitchFamily="49" charset="0"/>
              <a:buChar char="o"/>
            </a:pPr>
            <a:r>
              <a:rPr lang="en-GB" sz="2400" dirty="0"/>
              <a:t>Available excess renewable electricity due to limited grid capacity</a:t>
            </a:r>
          </a:p>
          <a:p>
            <a:pPr>
              <a:buFont typeface="Courier New" panose="02070309020205020404" pitchFamily="49" charset="0"/>
              <a:buChar char="o"/>
            </a:pPr>
            <a:r>
              <a:rPr lang="en-GB" sz="2400" dirty="0"/>
              <a:t>Areas where energy generation is close to the point of demand</a:t>
            </a:r>
          </a:p>
          <a:p>
            <a:pPr>
              <a:buFont typeface="Courier New" panose="02070309020205020404" pitchFamily="49" charset="0"/>
              <a:buChar char="o"/>
            </a:pPr>
            <a:r>
              <a:rPr lang="en-GB" sz="2400" dirty="0"/>
              <a:t>Excess generation is more or less adequate to meet heat demand with or without thermal storage </a:t>
            </a:r>
          </a:p>
          <a:p>
            <a:pPr>
              <a:buFont typeface="Courier New" panose="02070309020205020404" pitchFamily="49" charset="0"/>
              <a:buChar char="o"/>
            </a:pPr>
            <a:r>
              <a:rPr lang="en-GB" sz="2400" dirty="0"/>
              <a:t>Areas with high cost of existing heat sources – likely to be off the gas grid</a:t>
            </a:r>
          </a:p>
          <a:p>
            <a:pPr>
              <a:buFont typeface="Courier New" panose="02070309020205020404" pitchFamily="49" charset="0"/>
              <a:buChar char="o"/>
            </a:pPr>
            <a:r>
              <a:rPr lang="en-GB" sz="2400" dirty="0"/>
              <a:t>Smaller geographic areas – less wiring keeps costs down</a:t>
            </a:r>
            <a:endParaRPr lang="en-GB" dirty="0"/>
          </a:p>
        </p:txBody>
      </p:sp>
    </p:spTree>
    <p:extLst>
      <p:ext uri="{BB962C8B-B14F-4D97-AF65-F5344CB8AC3E}">
        <p14:creationId xmlns:p14="http://schemas.microsoft.com/office/powerpoint/2010/main" val="17476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8940" y="382137"/>
            <a:ext cx="10654119" cy="1243596"/>
          </a:xfrm>
        </p:spPr>
        <p:txBody>
          <a:bodyPr/>
          <a:lstStyle/>
          <a:p>
            <a:r>
              <a:rPr lang="en-GB" dirty="0"/>
              <a:t>Case Study: Applecross Community Hydro </a:t>
            </a:r>
          </a:p>
        </p:txBody>
      </p:sp>
      <p:sp>
        <p:nvSpPr>
          <p:cNvPr id="5" name="Text Placeholder 4"/>
          <p:cNvSpPr>
            <a:spLocks noGrp="1"/>
          </p:cNvSpPr>
          <p:nvPr>
            <p:ph type="body" idx="1"/>
          </p:nvPr>
        </p:nvSpPr>
        <p:spPr>
          <a:xfrm>
            <a:off x="359623" y="2189404"/>
            <a:ext cx="4716874" cy="4541965"/>
          </a:xfrm>
        </p:spPr>
        <p:txBody>
          <a:bodyPr>
            <a:normAutofit/>
          </a:bodyPr>
          <a:lstStyle/>
          <a:p>
            <a:pPr marL="114300" indent="0">
              <a:buNone/>
            </a:pPr>
            <a:r>
              <a:rPr lang="en-GB" sz="2400" b="1" dirty="0"/>
              <a:t>Feasibility study (2014)</a:t>
            </a:r>
          </a:p>
          <a:p>
            <a:pPr>
              <a:buFont typeface="Courier New" panose="02070309020205020404" pitchFamily="49" charset="0"/>
              <a:buChar char="o"/>
            </a:pPr>
            <a:r>
              <a:rPr lang="en-GB" sz="2400" dirty="0"/>
              <a:t>Grid constraints on hydro system limiting export</a:t>
            </a:r>
          </a:p>
          <a:p>
            <a:pPr>
              <a:buFont typeface="Courier New" panose="02070309020205020404" pitchFamily="49" charset="0"/>
              <a:buChar char="o"/>
            </a:pPr>
            <a:r>
              <a:rPr lang="en-GB" sz="2400" dirty="0"/>
              <a:t>Excess generation well matched with local heat demand</a:t>
            </a:r>
          </a:p>
          <a:p>
            <a:pPr>
              <a:buFont typeface="Courier New" panose="02070309020205020404" pitchFamily="49" charset="0"/>
              <a:buChar char="o"/>
            </a:pPr>
            <a:r>
              <a:rPr lang="en-GB" sz="2400" dirty="0"/>
              <a:t>Assessed ‘wet’ DH option using either WSHP or electrical boiler</a:t>
            </a:r>
          </a:p>
          <a:p>
            <a:pPr>
              <a:buFont typeface="Courier New" panose="02070309020205020404" pitchFamily="49" charset="0"/>
              <a:buChar char="o"/>
            </a:pPr>
            <a:r>
              <a:rPr lang="en-US" sz="2400" dirty="0"/>
              <a:t>PWN recommended</a:t>
            </a:r>
            <a:endParaRPr lang="en-GB" sz="2400" dirty="0"/>
          </a:p>
        </p:txBody>
      </p:sp>
      <p:pic>
        <p:nvPicPr>
          <p:cNvPr id="45" name="Picture 44">
            <a:extLst>
              <a:ext uri="{FF2B5EF4-FFF2-40B4-BE49-F238E27FC236}">
                <a16:creationId xmlns:a16="http://schemas.microsoft.com/office/drawing/2014/main" id="{9062B2BA-0B7C-44B0-A0E4-49EB0F6A32BF}"/>
              </a:ext>
            </a:extLst>
          </p:cNvPr>
          <p:cNvPicPr>
            <a:picLocks noChangeAspect="1"/>
          </p:cNvPicPr>
          <p:nvPr/>
        </p:nvPicPr>
        <p:blipFill rotWithShape="1">
          <a:blip r:embed="rId3"/>
          <a:srcRect l="9894" r="11205"/>
          <a:stretch/>
        </p:blipFill>
        <p:spPr>
          <a:xfrm>
            <a:off x="5360275" y="2189404"/>
            <a:ext cx="6274676" cy="4397605"/>
          </a:xfrm>
          <a:prstGeom prst="rect">
            <a:avLst/>
          </a:prstGeom>
          <a:ln>
            <a:solidFill>
              <a:schemeClr val="tx1">
                <a:lumMod val="65000"/>
                <a:lumOff val="35000"/>
              </a:schemeClr>
            </a:solidFill>
          </a:ln>
        </p:spPr>
      </p:pic>
    </p:spTree>
    <p:extLst>
      <p:ext uri="{BB962C8B-B14F-4D97-AF65-F5344CB8AC3E}">
        <p14:creationId xmlns:p14="http://schemas.microsoft.com/office/powerpoint/2010/main" val="193186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2B96FB-6096-44E4-91E0-0DD7C6A08076}"/>
              </a:ext>
            </a:extLst>
          </p:cNvPr>
          <p:cNvPicPr>
            <a:picLocks noChangeAspect="1"/>
          </p:cNvPicPr>
          <p:nvPr/>
        </p:nvPicPr>
        <p:blipFill>
          <a:blip r:embed="rId3"/>
          <a:stretch>
            <a:fillRect/>
          </a:stretch>
        </p:blipFill>
        <p:spPr>
          <a:xfrm>
            <a:off x="78786" y="2189408"/>
            <a:ext cx="6017212" cy="4521129"/>
          </a:xfrm>
          <a:prstGeom prst="rect">
            <a:avLst/>
          </a:prstGeom>
        </p:spPr>
      </p:pic>
      <p:sp>
        <p:nvSpPr>
          <p:cNvPr id="6" name="Title 5">
            <a:extLst>
              <a:ext uri="{FF2B5EF4-FFF2-40B4-BE49-F238E27FC236}">
                <a16:creationId xmlns:a16="http://schemas.microsoft.com/office/drawing/2014/main" id="{55BB52C0-0CD8-490B-8338-B8DA7A173D21}"/>
              </a:ext>
            </a:extLst>
          </p:cNvPr>
          <p:cNvSpPr>
            <a:spLocks noGrp="1"/>
          </p:cNvSpPr>
          <p:nvPr>
            <p:ph type="title"/>
          </p:nvPr>
        </p:nvSpPr>
        <p:spPr/>
        <p:txBody>
          <a:bodyPr/>
          <a:lstStyle/>
          <a:p>
            <a:r>
              <a:rPr lang="en-GB" dirty="0"/>
              <a:t>Applecross PWN</a:t>
            </a:r>
          </a:p>
        </p:txBody>
      </p:sp>
      <p:pic>
        <p:nvPicPr>
          <p:cNvPr id="9" name="Picture 8">
            <a:extLst>
              <a:ext uri="{FF2B5EF4-FFF2-40B4-BE49-F238E27FC236}">
                <a16:creationId xmlns:a16="http://schemas.microsoft.com/office/drawing/2014/main" id="{AD04AE59-6673-44BB-B8D7-FB3CAB954B0C}"/>
              </a:ext>
            </a:extLst>
          </p:cNvPr>
          <p:cNvPicPr>
            <a:picLocks noChangeAspect="1"/>
          </p:cNvPicPr>
          <p:nvPr/>
        </p:nvPicPr>
        <p:blipFill>
          <a:blip r:embed="rId4"/>
          <a:stretch>
            <a:fillRect/>
          </a:stretch>
        </p:blipFill>
        <p:spPr>
          <a:xfrm>
            <a:off x="6095998" y="2189408"/>
            <a:ext cx="5765443" cy="4552474"/>
          </a:xfrm>
          <a:prstGeom prst="rect">
            <a:avLst/>
          </a:prstGeom>
        </p:spPr>
      </p:pic>
    </p:spTree>
    <p:extLst>
      <p:ext uri="{BB962C8B-B14F-4D97-AF65-F5344CB8AC3E}">
        <p14:creationId xmlns:p14="http://schemas.microsoft.com/office/powerpoint/2010/main" val="333183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4000" dirty="0"/>
              <a:t>Smart Electric Heating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3427" y="539920"/>
            <a:ext cx="2840974" cy="1061627"/>
          </a:xfrm>
          <a:prstGeom prst="rect">
            <a:avLst/>
          </a:prstGeom>
        </p:spPr>
      </p:pic>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val="403524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Adding Smart Controls </a:t>
            </a:r>
          </a:p>
        </p:txBody>
      </p:sp>
      <p:pic>
        <p:nvPicPr>
          <p:cNvPr id="4" name="z1Z4JCoPAGc"/>
          <p:cNvPicPr>
            <a:picLocks noRot="1" noChangeAspect="1"/>
          </p:cNvPicPr>
          <p:nvPr>
            <a:videoFile r:link="rId1"/>
          </p:nvPr>
        </p:nvPicPr>
        <p:blipFill>
          <a:blip r:embed="rId4"/>
          <a:stretch>
            <a:fillRect/>
          </a:stretch>
        </p:blipFill>
        <p:spPr>
          <a:xfrm>
            <a:off x="1787674" y="1872343"/>
            <a:ext cx="8616649" cy="4985657"/>
          </a:xfrm>
          <a:prstGeom prst="rect">
            <a:avLst/>
          </a:prstGeom>
        </p:spPr>
      </p:pic>
    </p:spTree>
    <p:extLst>
      <p:ext uri="{BB962C8B-B14F-4D97-AF65-F5344CB8AC3E}">
        <p14:creationId xmlns:p14="http://schemas.microsoft.com/office/powerpoint/2010/main" val="60568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Heat </a:t>
            </a:r>
            <a:r>
              <a:rPr lang="en-GB" dirty="0"/>
              <a:t>Storage</a:t>
            </a:r>
          </a:p>
        </p:txBody>
      </p:sp>
      <p:pic>
        <p:nvPicPr>
          <p:cNvPr id="3" name="9upXeTMHUqE"/>
          <p:cNvPicPr>
            <a:picLocks noRot="1" noChangeAspect="1"/>
          </p:cNvPicPr>
          <p:nvPr>
            <a:videoFile r:link="rId1"/>
          </p:nvPr>
        </p:nvPicPr>
        <p:blipFill>
          <a:blip r:embed="rId4"/>
          <a:stretch>
            <a:fillRect/>
          </a:stretch>
        </p:blipFill>
        <p:spPr>
          <a:xfrm>
            <a:off x="1669142" y="1877786"/>
            <a:ext cx="8853713" cy="4980214"/>
          </a:xfrm>
          <a:prstGeom prst="rect">
            <a:avLst/>
          </a:prstGeom>
        </p:spPr>
      </p:pic>
    </p:spTree>
    <p:extLst>
      <p:ext uri="{BB962C8B-B14F-4D97-AF65-F5344CB8AC3E}">
        <p14:creationId xmlns:p14="http://schemas.microsoft.com/office/powerpoint/2010/main" val="40704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51"/>
          <p:cNvSpPr txBox="1">
            <a:spLocks noGrp="1"/>
          </p:cNvSpPr>
          <p:nvPr>
            <p:ph type="body" idx="1"/>
          </p:nvPr>
        </p:nvSpPr>
        <p:spPr>
          <a:xfrm>
            <a:off x="988984" y="2295316"/>
            <a:ext cx="10554574" cy="4085887"/>
          </a:xfrm>
          <a:prstGeom prst="rect">
            <a:avLst/>
          </a:prstGeom>
          <a:noFill/>
          <a:ln>
            <a:noFill/>
          </a:ln>
          <a:effectLst>
            <a:outerShdw blurRad="50800">
              <a:srgbClr val="000000">
                <a:alpha val="40000"/>
              </a:srgbClr>
            </a:outerShdw>
          </a:effectLst>
        </p:spPr>
        <p:txBody>
          <a:bodyPr spcFirstLastPara="1" wrap="square" lIns="91425" tIns="45700" rIns="91425" bIns="45700" anchor="ctr" anchorCtr="0">
            <a:normAutofit/>
          </a:bodyPr>
          <a:lstStyle/>
          <a:p>
            <a:pPr marL="0" lvl="0" indent="0" algn="l" rtl="0">
              <a:spcBef>
                <a:spcPts val="0"/>
              </a:spcBef>
              <a:spcAft>
                <a:spcPts val="0"/>
              </a:spcAft>
              <a:buSzPts val="2400"/>
              <a:buNone/>
            </a:pPr>
            <a:r>
              <a:rPr lang="en-GB" sz="2400" dirty="0"/>
              <a:t>Visit our Community Energy Futures webpage at: </a:t>
            </a:r>
            <a:r>
              <a:rPr lang="en-GB" sz="2000" u="sng" dirty="0">
                <a:solidFill>
                  <a:srgbClr val="0070C0"/>
                </a:solidFill>
                <a:hlinkClick r:id="rId3"/>
              </a:rPr>
              <a:t>www.cef.scot</a:t>
            </a:r>
            <a:endParaRPr sz="2000" dirty="0">
              <a:solidFill>
                <a:srgbClr val="0070C0"/>
              </a:solidFill>
            </a:endParaRPr>
          </a:p>
          <a:p>
            <a:pPr marL="0" lvl="0" indent="0" algn="l" rtl="0">
              <a:spcBef>
                <a:spcPts val="1000"/>
              </a:spcBef>
              <a:spcAft>
                <a:spcPts val="0"/>
              </a:spcAft>
              <a:buSzPts val="2000"/>
              <a:buNone/>
            </a:pPr>
            <a:endParaRPr sz="2000" dirty="0">
              <a:solidFill>
                <a:srgbClr val="0070C0"/>
              </a:solidFill>
            </a:endParaRPr>
          </a:p>
          <a:p>
            <a:pPr marL="0" lvl="0" indent="0" algn="l" rtl="0">
              <a:spcBef>
                <a:spcPts val="1000"/>
              </a:spcBef>
              <a:spcAft>
                <a:spcPts val="0"/>
              </a:spcAft>
              <a:buSzPts val="2000"/>
              <a:buNone/>
            </a:pPr>
            <a:r>
              <a:rPr lang="en-GB" sz="2000" dirty="0">
                <a:solidFill>
                  <a:srgbClr val="0070C0"/>
                </a:solidFill>
              </a:rPr>
              <a:t>			</a:t>
            </a:r>
            <a:endParaRPr dirty="0"/>
          </a:p>
          <a:p>
            <a:pPr marL="0" lvl="0" indent="0" algn="l" rtl="0">
              <a:spcBef>
                <a:spcPts val="1000"/>
              </a:spcBef>
              <a:spcAft>
                <a:spcPts val="0"/>
              </a:spcAft>
              <a:buSzPts val="2000"/>
              <a:buNone/>
            </a:pPr>
            <a:r>
              <a:rPr lang="en-GB" sz="2000" dirty="0">
                <a:solidFill>
                  <a:srgbClr val="0070C0"/>
                </a:solidFill>
              </a:rPr>
              <a:t>				</a:t>
            </a:r>
            <a:r>
              <a:rPr lang="en-GB" sz="2000" dirty="0"/>
              <a:t>Follow us on Twitter @</a:t>
            </a:r>
            <a:r>
              <a:rPr lang="en-GB" sz="2000" dirty="0" err="1"/>
              <a:t>CES_Tweet</a:t>
            </a:r>
            <a:endParaRPr sz="2000" dirty="0"/>
          </a:p>
          <a:p>
            <a:pPr marL="0" lvl="0" indent="0" algn="l" rtl="0">
              <a:spcBef>
                <a:spcPts val="1000"/>
              </a:spcBef>
              <a:spcAft>
                <a:spcPts val="0"/>
              </a:spcAft>
              <a:buSzPts val="2000"/>
              <a:buNone/>
            </a:pPr>
            <a:endParaRPr sz="2000" dirty="0"/>
          </a:p>
          <a:p>
            <a:pPr marL="0" lvl="0" indent="0" algn="l" rtl="0">
              <a:spcBef>
                <a:spcPts val="1000"/>
              </a:spcBef>
              <a:spcAft>
                <a:spcPts val="0"/>
              </a:spcAft>
              <a:buSzPts val="2000"/>
              <a:buNone/>
            </a:pPr>
            <a:r>
              <a:rPr lang="en-GB" sz="2000" dirty="0"/>
              <a:t>				Follow us on Facebook @</a:t>
            </a:r>
            <a:r>
              <a:rPr lang="en-GB" sz="2000" dirty="0" err="1"/>
              <a:t>communityenergyscotland</a:t>
            </a:r>
            <a:endParaRPr sz="2000" dirty="0"/>
          </a:p>
        </p:txBody>
      </p:sp>
      <p:sp>
        <p:nvSpPr>
          <p:cNvPr id="654" name="Google Shape;654;p51"/>
          <p:cNvSpPr txBox="1">
            <a:spLocks noGrp="1"/>
          </p:cNvSpPr>
          <p:nvPr>
            <p:ph type="title"/>
          </p:nvPr>
        </p:nvSpPr>
        <p:spPr>
          <a:xfrm>
            <a:off x="722914" y="282889"/>
            <a:ext cx="10571998" cy="775381"/>
          </a:xfrm>
          <a:prstGeom prst="rect">
            <a:avLst/>
          </a:prstGeom>
          <a:noFill/>
          <a:ln>
            <a:noFill/>
          </a:ln>
          <a:effectLst>
            <a:outerShdw blurRad="50800">
              <a:srgbClr val="000000">
                <a:alpha val="60000"/>
              </a:srgbClr>
            </a:outerShdw>
          </a:effectLst>
        </p:spPr>
        <p:txBody>
          <a:bodyPr spcFirstLastPara="1" wrap="square" lIns="91425" tIns="45700" rIns="91425" bIns="45700" anchor="b" anchorCtr="0">
            <a:noAutofit/>
          </a:bodyPr>
          <a:lstStyle/>
          <a:p>
            <a:pPr marL="0" lvl="0" indent="0" algn="l" rtl="0">
              <a:spcBef>
                <a:spcPts val="0"/>
              </a:spcBef>
              <a:spcAft>
                <a:spcPts val="0"/>
              </a:spcAft>
              <a:buClr>
                <a:srgbClr val="FEFEFE"/>
              </a:buClr>
              <a:buSzPts val="4000"/>
              <a:buFont typeface="Century Gothic"/>
              <a:buNone/>
            </a:pPr>
            <a:r>
              <a:rPr lang="en-GB"/>
              <a:t>Community Energy Scotland</a:t>
            </a:r>
            <a:endParaRPr/>
          </a:p>
        </p:txBody>
      </p:sp>
      <p:sp>
        <p:nvSpPr>
          <p:cNvPr id="655" name="Google Shape;655;p51"/>
          <p:cNvSpPr/>
          <p:nvPr/>
        </p:nvSpPr>
        <p:spPr>
          <a:xfrm>
            <a:off x="818712" y="1058270"/>
            <a:ext cx="676645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i="1">
                <a:solidFill>
                  <a:schemeClr val="lt1"/>
                </a:solidFill>
                <a:latin typeface="Century Gothic"/>
                <a:ea typeface="Century Gothic"/>
                <a:cs typeface="Century Gothic"/>
                <a:sym typeface="Century Gothic"/>
              </a:rPr>
              <a:t>Empowering Communities, Improving Lives</a:t>
            </a:r>
            <a:endParaRPr/>
          </a:p>
        </p:txBody>
      </p:sp>
      <p:pic>
        <p:nvPicPr>
          <p:cNvPr id="656" name="Google Shape;656;p51"/>
          <p:cNvPicPr preferRelativeResize="0"/>
          <p:nvPr/>
        </p:nvPicPr>
        <p:blipFill rotWithShape="1">
          <a:blip r:embed="rId4">
            <a:alphaModFix/>
          </a:blip>
          <a:srcRect/>
          <a:stretch/>
        </p:blipFill>
        <p:spPr>
          <a:xfrm>
            <a:off x="1981200" y="4465697"/>
            <a:ext cx="663671" cy="663671"/>
          </a:xfrm>
          <a:prstGeom prst="rect">
            <a:avLst/>
          </a:prstGeom>
          <a:noFill/>
          <a:ln>
            <a:noFill/>
          </a:ln>
        </p:spPr>
      </p:pic>
      <p:pic>
        <p:nvPicPr>
          <p:cNvPr id="657" name="Google Shape;657;p51"/>
          <p:cNvPicPr preferRelativeResize="0"/>
          <p:nvPr/>
        </p:nvPicPr>
        <p:blipFill rotWithShape="1">
          <a:blip r:embed="rId5">
            <a:alphaModFix/>
          </a:blip>
          <a:srcRect/>
          <a:stretch/>
        </p:blipFill>
        <p:spPr>
          <a:xfrm>
            <a:off x="1973880" y="5416055"/>
            <a:ext cx="670991" cy="670991"/>
          </a:xfrm>
          <a:prstGeom prst="rect">
            <a:avLst/>
          </a:prstGeom>
          <a:noFill/>
          <a:ln>
            <a:no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584" y="424378"/>
            <a:ext cx="2840974" cy="10616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descr="Image result for renewable energy"/>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en-GB" altLang="en-US"/>
          </a:p>
        </p:txBody>
      </p:sp>
      <p:pic>
        <p:nvPicPr>
          <p:cNvPr id="3" name="Picture 2"/>
          <p:cNvPicPr>
            <a:picLocks noChangeAspect="1"/>
          </p:cNvPicPr>
          <p:nvPr/>
        </p:nvPicPr>
        <p:blipFill>
          <a:blip r:embed="rId2"/>
          <a:stretch>
            <a:fillRect/>
          </a:stretch>
        </p:blipFill>
        <p:spPr>
          <a:xfrm>
            <a:off x="600809" y="2382123"/>
            <a:ext cx="8512175" cy="4162425"/>
          </a:xfrm>
          <a:prstGeom prst="rect">
            <a:avLst/>
          </a:prstGeom>
          <a:ln>
            <a:solidFill>
              <a:schemeClr val="tx1">
                <a:lumMod val="65000"/>
                <a:lumOff val="35000"/>
              </a:schemeClr>
            </a:solidFill>
          </a:ln>
        </p:spPr>
      </p:pic>
      <p:sp>
        <p:nvSpPr>
          <p:cNvPr id="6148" name="TextBox 14"/>
          <p:cNvSpPr txBox="1">
            <a:spLocks noChangeArrowheads="1"/>
          </p:cNvSpPr>
          <p:nvPr/>
        </p:nvSpPr>
        <p:spPr bwMode="auto">
          <a:xfrm>
            <a:off x="9112984" y="2382123"/>
            <a:ext cx="288387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indent="-342900">
              <a:buClr>
                <a:schemeClr val="accent1">
                  <a:lumMod val="75000"/>
                </a:schemeClr>
              </a:buClr>
              <a:buFont typeface="Courier New" panose="02070309020205020404" pitchFamily="49" charset="0"/>
              <a:buChar char="o"/>
            </a:pPr>
            <a:r>
              <a:rPr lang="en-US" altLang="en-US" sz="2000" dirty="0">
                <a:latin typeface="Century Gothic" panose="020B0502020202020204" pitchFamily="34" charset="0"/>
              </a:rPr>
              <a:t>Natural gas is the main source of heat for both domestic and commercial use across the UK.</a:t>
            </a:r>
          </a:p>
          <a:p>
            <a:pPr marL="342900" indent="-342900">
              <a:buClr>
                <a:schemeClr val="accent1">
                  <a:lumMod val="75000"/>
                </a:schemeClr>
              </a:buClr>
              <a:buFont typeface="Courier New" panose="02070309020205020404" pitchFamily="49" charset="0"/>
              <a:buChar char="o"/>
            </a:pPr>
            <a:endParaRPr lang="en-US" altLang="en-US" sz="2000" dirty="0">
              <a:latin typeface="Century Gothic" panose="020B0502020202020204" pitchFamily="34" charset="0"/>
            </a:endParaRPr>
          </a:p>
          <a:p>
            <a:pPr marL="342900" indent="-342900">
              <a:buClr>
                <a:schemeClr val="accent1">
                  <a:lumMod val="75000"/>
                </a:schemeClr>
              </a:buClr>
              <a:buFont typeface="Courier New" panose="02070309020205020404" pitchFamily="49" charset="0"/>
              <a:buChar char="o"/>
            </a:pPr>
            <a:r>
              <a:rPr lang="en-US" altLang="en-US" sz="2000" dirty="0">
                <a:latin typeface="Century Gothic" panose="020B0502020202020204" pitchFamily="34" charset="0"/>
              </a:rPr>
              <a:t>Gas fuels 78% of Scottish households’ primary heating systems</a:t>
            </a:r>
            <a:endParaRPr lang="en-GB" altLang="en-US" sz="2000" dirty="0">
              <a:latin typeface="Century Gothic" panose="020B0502020202020204" pitchFamily="34" charset="0"/>
            </a:endParaRPr>
          </a:p>
        </p:txBody>
      </p:sp>
      <p:sp>
        <p:nvSpPr>
          <p:cNvPr id="4" name="Rectangle 3"/>
          <p:cNvSpPr/>
          <p:nvPr/>
        </p:nvSpPr>
        <p:spPr>
          <a:xfrm>
            <a:off x="500326" y="832263"/>
            <a:ext cx="11195956" cy="707886"/>
          </a:xfrm>
          <a:prstGeom prst="rect">
            <a:avLst/>
          </a:prstGeom>
        </p:spPr>
        <p:txBody>
          <a:bodyPr wrap="square">
            <a:spAutoFit/>
          </a:bodyPr>
          <a:lstStyle/>
          <a:p>
            <a:r>
              <a:rPr lang="en-GB" altLang="en-US" sz="4000" b="1" dirty="0">
                <a:solidFill>
                  <a:srgbClr val="FEFEFE"/>
                </a:solidFill>
                <a:latin typeface="Century Gothic" panose="020B0502020202020204" pitchFamily="34" charset="0"/>
                <a:cs typeface="Arial" panose="020B0604020202020204" pitchFamily="34" charset="0"/>
                <a:sym typeface="Century Gothic"/>
              </a:rPr>
              <a:t>How do we keep our buildings warm?</a:t>
            </a:r>
            <a:endParaRPr lang="en-GB" dirty="0">
              <a:latin typeface="Century Gothic" panose="020B0502020202020204" pitchFamily="34" charset="0"/>
            </a:endParaRPr>
          </a:p>
        </p:txBody>
      </p:sp>
    </p:spTree>
    <p:extLst>
      <p:ext uri="{BB962C8B-B14F-4D97-AF65-F5344CB8AC3E}">
        <p14:creationId xmlns:p14="http://schemas.microsoft.com/office/powerpoint/2010/main" val="267309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823965" y="449263"/>
            <a:ext cx="7596188" cy="504825"/>
          </a:xfrm>
        </p:spPr>
        <p:txBody>
          <a:bodyPr/>
          <a:lstStyle/>
          <a:p>
            <a:pPr eaLnBrk="1" hangingPunct="1"/>
            <a:r>
              <a:rPr lang="en-GB" altLang="en-US" sz="2800" b="0" dirty="0">
                <a:solidFill>
                  <a:schemeClr val="tx1"/>
                </a:solidFill>
                <a:latin typeface="Century Gothic" panose="020B0502020202020204" pitchFamily="34" charset="0"/>
                <a:cs typeface="Arial" panose="020B0604020202020204" pitchFamily="34" charset="0"/>
              </a:rPr>
              <a:t>Burning fossil fuels impacts…. </a:t>
            </a:r>
          </a:p>
        </p:txBody>
      </p:sp>
      <p:grpSp>
        <p:nvGrpSpPr>
          <p:cNvPr id="3" name="Group 2"/>
          <p:cNvGrpSpPr/>
          <p:nvPr/>
        </p:nvGrpSpPr>
        <p:grpSpPr>
          <a:xfrm>
            <a:off x="2172648" y="1576552"/>
            <a:ext cx="7971201" cy="4754054"/>
            <a:chOff x="1615599" y="1253733"/>
            <a:chExt cx="8170849" cy="5025827"/>
          </a:xfrm>
        </p:grpSpPr>
        <p:grpSp>
          <p:nvGrpSpPr>
            <p:cNvPr id="7171" name="Group 5"/>
            <p:cNvGrpSpPr>
              <a:grpSpLocks/>
            </p:cNvGrpSpPr>
            <p:nvPr/>
          </p:nvGrpSpPr>
          <p:grpSpPr bwMode="auto">
            <a:xfrm>
              <a:off x="1615599" y="1253733"/>
              <a:ext cx="8170849" cy="5025827"/>
              <a:chOff x="-108597" y="1418108"/>
              <a:chExt cx="8171995" cy="5026779"/>
            </a:xfrm>
          </p:grpSpPr>
          <p:sp>
            <p:nvSpPr>
              <p:cNvPr id="8" name="Oval 7"/>
              <p:cNvSpPr/>
              <p:nvPr/>
            </p:nvSpPr>
            <p:spPr>
              <a:xfrm>
                <a:off x="2404931" y="2795426"/>
                <a:ext cx="3217168" cy="309673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latin typeface="Arial Rounded MT Bold" panose="020F0704030504030204" pitchFamily="34" charset="0"/>
                  </a:rPr>
                  <a:t>Energy Security</a:t>
                </a:r>
              </a:p>
            </p:txBody>
          </p:sp>
          <p:sp>
            <p:nvSpPr>
              <p:cNvPr id="10" name="Oval 9"/>
              <p:cNvSpPr/>
              <p:nvPr/>
            </p:nvSpPr>
            <p:spPr>
              <a:xfrm>
                <a:off x="5516407" y="3994364"/>
                <a:ext cx="2546991" cy="2450523"/>
              </a:xfrm>
              <a:prstGeom prst="ellipse">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latin typeface="Arial Rounded MT Bold" panose="020F0704030504030204" pitchFamily="34" charset="0"/>
                  </a:rPr>
                  <a:t>Public Health</a:t>
                </a:r>
              </a:p>
            </p:txBody>
          </p:sp>
          <p:sp>
            <p:nvSpPr>
              <p:cNvPr id="9" name="Oval 8"/>
              <p:cNvSpPr/>
              <p:nvPr/>
            </p:nvSpPr>
            <p:spPr>
              <a:xfrm>
                <a:off x="4712739" y="1418108"/>
                <a:ext cx="2546991" cy="245052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latin typeface="Arial Rounded MT Bold" panose="020F0704030504030204" pitchFamily="34" charset="0"/>
                  </a:rPr>
                  <a:t>Air </a:t>
                </a:r>
              </a:p>
              <a:p>
                <a:pPr algn="ctr">
                  <a:defRPr/>
                </a:pPr>
                <a:r>
                  <a:rPr lang="en-GB" sz="2800" b="1" dirty="0">
                    <a:latin typeface="Arial Rounded MT Bold" panose="020F0704030504030204" pitchFamily="34" charset="0"/>
                  </a:rPr>
                  <a:t>Pollution</a:t>
                </a:r>
              </a:p>
            </p:txBody>
          </p:sp>
          <p:sp>
            <p:nvSpPr>
              <p:cNvPr id="5" name="Oval 4"/>
              <p:cNvSpPr/>
              <p:nvPr/>
            </p:nvSpPr>
            <p:spPr>
              <a:xfrm>
                <a:off x="-108597" y="4026666"/>
                <a:ext cx="2546992" cy="241822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3200" b="1" dirty="0">
                    <a:latin typeface="Arial Rounded MT Bold" panose="020F0704030504030204" pitchFamily="34" charset="0"/>
                  </a:rPr>
                  <a:t>Climate Change</a:t>
                </a:r>
              </a:p>
            </p:txBody>
          </p:sp>
          <p:sp>
            <p:nvSpPr>
              <p:cNvPr id="7" name="Oval 6"/>
              <p:cNvSpPr/>
              <p:nvPr/>
            </p:nvSpPr>
            <p:spPr>
              <a:xfrm>
                <a:off x="663185" y="1434260"/>
                <a:ext cx="2546991" cy="241822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400" b="1" dirty="0">
                    <a:latin typeface="Arial Rounded MT Bold" panose="020F0704030504030204" pitchFamily="34" charset="0"/>
                  </a:rPr>
                  <a:t>Carbon Emissions</a:t>
                </a:r>
              </a:p>
            </p:txBody>
          </p:sp>
        </p:grpSp>
        <p:sp>
          <p:nvSpPr>
            <p:cNvPr id="2" name="Arrow: Down 1">
              <a:extLst>
                <a:ext uri="{FF2B5EF4-FFF2-40B4-BE49-F238E27FC236}">
                  <a16:creationId xmlns:a16="http://schemas.microsoft.com/office/drawing/2014/main" id="{958F1DAC-2F10-4FE0-87CF-DACA98FACC16}"/>
                </a:ext>
              </a:extLst>
            </p:cNvPr>
            <p:cNvSpPr/>
            <p:nvPr/>
          </p:nvSpPr>
          <p:spPr>
            <a:xfrm rot="1829935">
              <a:off x="2835507" y="3014822"/>
              <a:ext cx="971406" cy="15047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Arrow: Down 10">
              <a:extLst>
                <a:ext uri="{FF2B5EF4-FFF2-40B4-BE49-F238E27FC236}">
                  <a16:creationId xmlns:a16="http://schemas.microsoft.com/office/drawing/2014/main" id="{3376A4AC-183C-47DC-9570-40CDDA1734A0}"/>
                </a:ext>
              </a:extLst>
            </p:cNvPr>
            <p:cNvSpPr/>
            <p:nvPr/>
          </p:nvSpPr>
          <p:spPr>
            <a:xfrm rot="19812967">
              <a:off x="7580901" y="3014296"/>
              <a:ext cx="971406" cy="150470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61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p:txBody>
          <a:bodyPr/>
          <a:lstStyle/>
          <a:p>
            <a:pPr eaLnBrk="1" hangingPunct="1"/>
            <a:r>
              <a:rPr lang="en-GB" altLang="en-US" sz="3600">
                <a:latin typeface="Arial" panose="020B0604020202020204" pitchFamily="34" charset="0"/>
                <a:cs typeface="Arial" panose="020B0604020202020204" pitchFamily="34" charset="0"/>
              </a:rPr>
              <a:t>Why switch to renewable heat? </a:t>
            </a:r>
          </a:p>
        </p:txBody>
      </p:sp>
      <p:sp>
        <p:nvSpPr>
          <p:cNvPr id="3" name="Rectangle 2"/>
          <p:cNvSpPr/>
          <p:nvPr/>
        </p:nvSpPr>
        <p:spPr>
          <a:xfrm>
            <a:off x="810000" y="2657590"/>
            <a:ext cx="10571998" cy="3662541"/>
          </a:xfrm>
          <a:prstGeom prst="rect">
            <a:avLst/>
          </a:prstGeom>
        </p:spPr>
        <p:txBody>
          <a:bodyPr wrap="square">
            <a:spAutoFit/>
          </a:bodyPr>
          <a:lstStyle/>
          <a:p>
            <a:pPr algn="ctr">
              <a:defRPr/>
            </a:pPr>
            <a:r>
              <a:rPr lang="en-GB" sz="2400" b="1" dirty="0">
                <a:solidFill>
                  <a:srgbClr val="00B050"/>
                </a:solidFill>
                <a:latin typeface="Century Gothic" panose="020B0502020202020204" pitchFamily="34" charset="0"/>
              </a:rPr>
              <a:t>In Scotland, heat is the largest single source of our carbon emissions (47%)</a:t>
            </a:r>
            <a:endParaRPr lang="en-US" sz="2400" b="1" dirty="0">
              <a:solidFill>
                <a:srgbClr val="00B050"/>
              </a:solidFill>
              <a:latin typeface="Century Gothic" panose="020B0502020202020204" pitchFamily="34" charset="0"/>
            </a:endParaRPr>
          </a:p>
          <a:p>
            <a:pPr>
              <a:defRPr/>
            </a:pPr>
            <a:endParaRPr lang="en-US" sz="2000" b="1" dirty="0"/>
          </a:p>
          <a:p>
            <a:pPr>
              <a:defRPr/>
            </a:pPr>
            <a:endParaRPr lang="en-GB" sz="2000" b="1" dirty="0"/>
          </a:p>
          <a:p>
            <a:pPr>
              <a:defRPr/>
            </a:pPr>
            <a:r>
              <a:rPr lang="en-GB" sz="2400" b="1" dirty="0">
                <a:latin typeface="Century Gothic" panose="020B0502020202020204" pitchFamily="34" charset="0"/>
              </a:rPr>
              <a:t>Climate Change (Emissions Reduction Targets) (Scotland) Act 2019</a:t>
            </a:r>
          </a:p>
          <a:p>
            <a:pPr>
              <a:defRPr/>
            </a:pPr>
            <a:r>
              <a:rPr lang="en-US" sz="2400" dirty="0">
                <a:latin typeface="Century Gothic" panose="020B0502020202020204" pitchFamily="34" charset="0"/>
              </a:rPr>
              <a:t>Reduce emissions of greenhouse gases by: </a:t>
            </a:r>
          </a:p>
          <a:p>
            <a:pPr marL="342900" lvl="7" indent="-342900">
              <a:buClr>
                <a:schemeClr val="accent1">
                  <a:lumMod val="75000"/>
                </a:schemeClr>
              </a:buClr>
              <a:buFont typeface="Courier New" panose="02070309020205020404" pitchFamily="49" charset="0"/>
              <a:buChar char="o"/>
              <a:defRPr/>
            </a:pPr>
            <a:r>
              <a:rPr lang="en-US" sz="2400" dirty="0">
                <a:solidFill>
                  <a:srgbClr val="0070C0"/>
                </a:solidFill>
                <a:latin typeface="Century Gothic" panose="020B0502020202020204" pitchFamily="34" charset="0"/>
              </a:rPr>
              <a:t>56% by 2020</a:t>
            </a:r>
          </a:p>
          <a:p>
            <a:pPr marL="342900" lvl="7" indent="-342900">
              <a:buClr>
                <a:schemeClr val="accent1">
                  <a:lumMod val="75000"/>
                </a:schemeClr>
              </a:buClr>
              <a:buFont typeface="Courier New" panose="02070309020205020404" pitchFamily="49" charset="0"/>
              <a:buChar char="o"/>
              <a:defRPr/>
            </a:pPr>
            <a:r>
              <a:rPr lang="en-US" sz="2400" dirty="0">
                <a:solidFill>
                  <a:srgbClr val="0070C0"/>
                </a:solidFill>
                <a:latin typeface="Century Gothic" panose="020B0502020202020204" pitchFamily="34" charset="0"/>
              </a:rPr>
              <a:t>75% by 2030</a:t>
            </a:r>
          </a:p>
          <a:p>
            <a:pPr marL="342900" lvl="7" indent="-342900">
              <a:buClr>
                <a:schemeClr val="accent1">
                  <a:lumMod val="75000"/>
                </a:schemeClr>
              </a:buClr>
              <a:buFont typeface="Courier New" panose="02070309020205020404" pitchFamily="49" charset="0"/>
              <a:buChar char="o"/>
              <a:defRPr/>
            </a:pPr>
            <a:r>
              <a:rPr lang="en-US" sz="2400" dirty="0">
                <a:solidFill>
                  <a:srgbClr val="0070C0"/>
                </a:solidFill>
                <a:latin typeface="Century Gothic" panose="020B0502020202020204" pitchFamily="34" charset="0"/>
              </a:rPr>
              <a:t>90% by 2040</a:t>
            </a:r>
          </a:p>
          <a:p>
            <a:pPr marL="342900" lvl="3" indent="-342900">
              <a:buClr>
                <a:schemeClr val="accent1">
                  <a:lumMod val="75000"/>
                </a:schemeClr>
              </a:buClr>
              <a:buFont typeface="Courier New" panose="02070309020205020404" pitchFamily="49" charset="0"/>
              <a:buChar char="o"/>
              <a:defRPr/>
            </a:pPr>
            <a:r>
              <a:rPr lang="en-US" sz="2400" dirty="0">
                <a:solidFill>
                  <a:srgbClr val="0070C0"/>
                </a:solidFill>
                <a:latin typeface="Century Gothic" panose="020B0502020202020204" pitchFamily="34" charset="0"/>
              </a:rPr>
              <a:t>Net zero emissions by 2045</a:t>
            </a:r>
          </a:p>
        </p:txBody>
      </p:sp>
    </p:spTree>
    <p:extLst>
      <p:ext uri="{BB962C8B-B14F-4D97-AF65-F5344CB8AC3E}">
        <p14:creationId xmlns:p14="http://schemas.microsoft.com/office/powerpoint/2010/main" val="72970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708445"/>
            <a:ext cx="10571998" cy="970450"/>
          </a:xfrm>
        </p:spPr>
        <p:txBody>
          <a:bodyPr/>
          <a:lstStyle/>
          <a:p>
            <a:r>
              <a:rPr lang="en-GB" sz="3600" dirty="0"/>
              <a:t>Scottish Govt. Heat Emission Reduction Targets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758" y="2859050"/>
            <a:ext cx="5823684" cy="317770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444" y="2184567"/>
            <a:ext cx="5143946" cy="4526672"/>
          </a:xfrm>
          <a:prstGeom prst="rect">
            <a:avLst/>
          </a:prstGeom>
        </p:spPr>
      </p:pic>
      <p:sp>
        <p:nvSpPr>
          <p:cNvPr id="7" name="Rectangle 6"/>
          <p:cNvSpPr/>
          <p:nvPr/>
        </p:nvSpPr>
        <p:spPr>
          <a:xfrm>
            <a:off x="392508" y="6403462"/>
            <a:ext cx="5985934" cy="307777"/>
          </a:xfrm>
          <a:prstGeom prst="rect">
            <a:avLst/>
          </a:prstGeom>
        </p:spPr>
        <p:txBody>
          <a:bodyPr wrap="none">
            <a:spAutoFit/>
          </a:bodyPr>
          <a:lstStyle/>
          <a:p>
            <a:r>
              <a:rPr lang="en-US" dirty="0">
                <a:hlinkClick r:id="rId5"/>
              </a:rPr>
              <a:t>Images from Scottish Government’s Energy Efficient Scotland: route map</a:t>
            </a:r>
            <a:endParaRPr lang="en-GB" dirty="0"/>
          </a:p>
        </p:txBody>
      </p:sp>
    </p:spTree>
    <p:extLst>
      <p:ext uri="{BB962C8B-B14F-4D97-AF65-F5344CB8AC3E}">
        <p14:creationId xmlns:p14="http://schemas.microsoft.com/office/powerpoint/2010/main" val="116827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708445"/>
            <a:ext cx="10571998" cy="970450"/>
          </a:xfrm>
        </p:spPr>
        <p:txBody>
          <a:bodyPr/>
          <a:lstStyle/>
          <a:p>
            <a:r>
              <a:rPr lang="en-GB" sz="3600" dirty="0"/>
              <a:t>How is Scotland currently performing?</a:t>
            </a:r>
          </a:p>
        </p:txBody>
      </p:sp>
      <p:sp>
        <p:nvSpPr>
          <p:cNvPr id="7" name="Rectangle 6"/>
          <p:cNvSpPr/>
          <p:nvPr/>
        </p:nvSpPr>
        <p:spPr>
          <a:xfrm>
            <a:off x="85225" y="6550223"/>
            <a:ext cx="2901756" cy="307777"/>
          </a:xfrm>
          <a:prstGeom prst="rect">
            <a:avLst/>
          </a:prstGeom>
        </p:spPr>
        <p:txBody>
          <a:bodyPr wrap="none">
            <a:spAutoFit/>
          </a:bodyPr>
          <a:lstStyle/>
          <a:p>
            <a:r>
              <a:rPr lang="en-US" dirty="0">
                <a:hlinkClick r:id="rId3"/>
              </a:rPr>
              <a:t>Image from Scottish Renewables</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25" y="2236929"/>
            <a:ext cx="8657070" cy="4313294"/>
          </a:xfrm>
          <a:prstGeom prst="rect">
            <a:avLst/>
          </a:prstGeom>
        </p:spPr>
      </p:pic>
      <p:sp>
        <p:nvSpPr>
          <p:cNvPr id="5" name="Isosceles Triangle 4"/>
          <p:cNvSpPr/>
          <p:nvPr/>
        </p:nvSpPr>
        <p:spPr>
          <a:xfrm>
            <a:off x="9238591" y="2922292"/>
            <a:ext cx="2688201" cy="2942568"/>
          </a:xfrm>
          <a:prstGeom prst="triangl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4" name="TextBox 3"/>
          <p:cNvSpPr txBox="1"/>
          <p:nvPr/>
        </p:nvSpPr>
        <p:spPr>
          <a:xfrm>
            <a:off x="9873244" y="4553693"/>
            <a:ext cx="1418897" cy="584775"/>
          </a:xfrm>
          <a:prstGeom prst="rect">
            <a:avLst/>
          </a:prstGeom>
          <a:noFill/>
        </p:spPr>
        <p:txBody>
          <a:bodyPr wrap="square" rtlCol="0">
            <a:spAutoFit/>
          </a:bodyPr>
          <a:lstStyle/>
          <a:p>
            <a:pPr algn="ctr"/>
            <a:r>
              <a:rPr lang="en-GB" sz="1600" b="1" dirty="0" smtClean="0">
                <a:latin typeface="Century Gothic" panose="020B0502020202020204" pitchFamily="34" charset="0"/>
              </a:rPr>
              <a:t>Energy Trilemma</a:t>
            </a:r>
            <a:endParaRPr lang="en-GB" sz="1600" b="1" dirty="0">
              <a:latin typeface="Century Gothic" panose="020B0502020202020204" pitchFamily="34" charset="0"/>
            </a:endParaRPr>
          </a:p>
        </p:txBody>
      </p:sp>
      <p:sp>
        <p:nvSpPr>
          <p:cNvPr id="8" name="TextBox 7"/>
          <p:cNvSpPr txBox="1"/>
          <p:nvPr/>
        </p:nvSpPr>
        <p:spPr>
          <a:xfrm>
            <a:off x="9873242" y="2649654"/>
            <a:ext cx="1418897" cy="276999"/>
          </a:xfrm>
          <a:prstGeom prst="rect">
            <a:avLst/>
          </a:prstGeom>
          <a:noFill/>
        </p:spPr>
        <p:txBody>
          <a:bodyPr wrap="square" rtlCol="0">
            <a:spAutoFit/>
          </a:bodyPr>
          <a:lstStyle/>
          <a:p>
            <a:pPr algn="ctr"/>
            <a:r>
              <a:rPr lang="en-GB" sz="1200" b="1" dirty="0" smtClean="0">
                <a:latin typeface="Century Gothic" panose="020B0502020202020204" pitchFamily="34" charset="0"/>
              </a:rPr>
              <a:t>Security</a:t>
            </a:r>
            <a:endParaRPr lang="en-GB" sz="1200" b="1" dirty="0">
              <a:latin typeface="Century Gothic" panose="020B0502020202020204" pitchFamily="34" charset="0"/>
            </a:endParaRPr>
          </a:p>
        </p:txBody>
      </p:sp>
      <p:sp>
        <p:nvSpPr>
          <p:cNvPr id="9" name="TextBox 8"/>
          <p:cNvSpPr txBox="1"/>
          <p:nvPr/>
        </p:nvSpPr>
        <p:spPr>
          <a:xfrm>
            <a:off x="8636421" y="5881718"/>
            <a:ext cx="1418897" cy="276999"/>
          </a:xfrm>
          <a:prstGeom prst="rect">
            <a:avLst/>
          </a:prstGeom>
          <a:noFill/>
        </p:spPr>
        <p:txBody>
          <a:bodyPr wrap="square" rtlCol="0">
            <a:spAutoFit/>
          </a:bodyPr>
          <a:lstStyle/>
          <a:p>
            <a:pPr algn="ctr"/>
            <a:r>
              <a:rPr lang="en-GB" sz="1200" b="1" dirty="0" smtClean="0">
                <a:latin typeface="Century Gothic" panose="020B0502020202020204" pitchFamily="34" charset="0"/>
              </a:rPr>
              <a:t>Affordability</a:t>
            </a:r>
            <a:endParaRPr lang="en-GB" sz="1200" b="1" dirty="0">
              <a:latin typeface="Century Gothic" panose="020B0502020202020204" pitchFamily="34" charset="0"/>
            </a:endParaRPr>
          </a:p>
        </p:txBody>
      </p:sp>
      <p:sp>
        <p:nvSpPr>
          <p:cNvPr id="10" name="TextBox 9"/>
          <p:cNvSpPr txBox="1"/>
          <p:nvPr/>
        </p:nvSpPr>
        <p:spPr>
          <a:xfrm>
            <a:off x="10908512" y="5899674"/>
            <a:ext cx="1418897" cy="276999"/>
          </a:xfrm>
          <a:prstGeom prst="rect">
            <a:avLst/>
          </a:prstGeom>
          <a:noFill/>
        </p:spPr>
        <p:txBody>
          <a:bodyPr wrap="square" rtlCol="0">
            <a:spAutoFit/>
          </a:bodyPr>
          <a:lstStyle/>
          <a:p>
            <a:pPr algn="ctr"/>
            <a:r>
              <a:rPr lang="en-GB" sz="1200" b="1" dirty="0" smtClean="0">
                <a:latin typeface="Century Gothic" panose="020B0502020202020204" pitchFamily="34" charset="0"/>
              </a:rPr>
              <a:t>Sustainability</a:t>
            </a:r>
            <a:endParaRPr lang="en-GB" sz="1200" b="1" dirty="0">
              <a:latin typeface="Century Gothic" panose="020B0502020202020204" pitchFamily="34" charset="0"/>
            </a:endParaRPr>
          </a:p>
        </p:txBody>
      </p:sp>
      <p:sp>
        <p:nvSpPr>
          <p:cNvPr id="6" name="Oval 5"/>
          <p:cNvSpPr/>
          <p:nvPr/>
        </p:nvSpPr>
        <p:spPr>
          <a:xfrm>
            <a:off x="8818495" y="5696501"/>
            <a:ext cx="1054747" cy="662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184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Quotable">
  <a:themeElements>
    <a:clrScheme name="Custom 2">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0070C0"/>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01E5A2B14E8A4386CA68717200E8F0" ma:contentTypeVersion="12" ma:contentTypeDescription="Create a new document." ma:contentTypeScope="" ma:versionID="5a7259bdbc0e86922f55ace67cff6e79">
  <xsd:schema xmlns:xsd="http://www.w3.org/2001/XMLSchema" xmlns:xs="http://www.w3.org/2001/XMLSchema" xmlns:p="http://schemas.microsoft.com/office/2006/metadata/properties" xmlns:ns2="cc7dd946-1e2a-43bf-8ec0-f738aa0e4fbf" xmlns:ns3="ddadf5da-72ed-4b87-b714-d9418f246da2" targetNamespace="http://schemas.microsoft.com/office/2006/metadata/properties" ma:root="true" ma:fieldsID="95bb80e93fd52331d8e87df9814e3332" ns2:_="" ns3:_="">
    <xsd:import namespace="cc7dd946-1e2a-43bf-8ec0-f738aa0e4fbf"/>
    <xsd:import namespace="ddadf5da-72ed-4b87-b714-d9418f246da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7dd946-1e2a-43bf-8ec0-f738aa0e4f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dadf5da-72ed-4b87-b714-d9418f246da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A5BEBC-92A3-4A7A-98AD-A9F2E9B49A64}">
  <ds:schemaRefs>
    <ds:schemaRef ds:uri="http://purl.org/dc/elements/1.1/"/>
    <ds:schemaRef ds:uri="http://schemas.microsoft.com/office/2006/metadata/properties"/>
    <ds:schemaRef ds:uri="cc7dd946-1e2a-43bf-8ec0-f738aa0e4fbf"/>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ddadf5da-72ed-4b87-b714-d9418f246da2"/>
    <ds:schemaRef ds:uri="http://www.w3.org/XML/1998/namespace"/>
  </ds:schemaRefs>
</ds:datastoreItem>
</file>

<file path=customXml/itemProps2.xml><?xml version="1.0" encoding="utf-8"?>
<ds:datastoreItem xmlns:ds="http://schemas.openxmlformats.org/officeDocument/2006/customXml" ds:itemID="{7F776D02-7ED7-4D76-9557-8508127B65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7dd946-1e2a-43bf-8ec0-f738aa0e4fbf"/>
    <ds:schemaRef ds:uri="ddadf5da-72ed-4b87-b714-d9418f246d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D9FB0D-9AC2-4DC9-A16D-976C40959D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1956</TotalTime>
  <Words>2564</Words>
  <Application>Microsoft Office PowerPoint</Application>
  <PresentationFormat>Widescreen</PresentationFormat>
  <Paragraphs>306</Paragraphs>
  <Slides>49</Slides>
  <Notes>30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 Rounded MT Bold</vt:lpstr>
      <vt:lpstr>Wingdings</vt:lpstr>
      <vt:lpstr>Calibri</vt:lpstr>
      <vt:lpstr>Century Gothic</vt:lpstr>
      <vt:lpstr>Noto Sans Symbols</vt:lpstr>
      <vt:lpstr>Courier New</vt:lpstr>
      <vt:lpstr>Arial</vt:lpstr>
      <vt:lpstr>Quotable</vt:lpstr>
      <vt:lpstr>Low Carbon Heat</vt:lpstr>
      <vt:lpstr>Aims</vt:lpstr>
      <vt:lpstr>Heat Policy &amp; Decarbonisation</vt:lpstr>
      <vt:lpstr>How much energy do we use for heat?</vt:lpstr>
      <vt:lpstr>PowerPoint Presentation</vt:lpstr>
      <vt:lpstr>Burning fossil fuels impacts…. </vt:lpstr>
      <vt:lpstr>Why switch to renewable heat? </vt:lpstr>
      <vt:lpstr>Scottish Govt. Heat Emission Reduction Targets</vt:lpstr>
      <vt:lpstr>How is Scotland currently performing?</vt:lpstr>
      <vt:lpstr>What are our options?</vt:lpstr>
      <vt:lpstr>Funding &amp; Financing</vt:lpstr>
      <vt:lpstr>Funding &amp; Financing</vt:lpstr>
      <vt:lpstr>Funding &amp; Financing</vt:lpstr>
      <vt:lpstr>What is a green heater?</vt:lpstr>
      <vt:lpstr>Heat pumps</vt:lpstr>
      <vt:lpstr>PowerPoint Presentation</vt:lpstr>
      <vt:lpstr>PowerPoint Presentation</vt:lpstr>
      <vt:lpstr>Biomass</vt:lpstr>
      <vt:lpstr>PowerPoint Presentation</vt:lpstr>
      <vt:lpstr>PowerPoint Presentation</vt:lpstr>
      <vt:lpstr>PowerPoint Presentation</vt:lpstr>
      <vt:lpstr>PowerPoint Presentation</vt:lpstr>
      <vt:lpstr>Direct electric heating</vt:lpstr>
      <vt:lpstr>Hydrogen boilers</vt:lpstr>
      <vt:lpstr>Solar thermal</vt:lpstr>
      <vt:lpstr>PowerPoint Presentation</vt:lpstr>
      <vt:lpstr>Community action on heat</vt:lpstr>
      <vt:lpstr>Government Priorities for Action</vt:lpstr>
      <vt:lpstr>Obstacles</vt:lpstr>
      <vt:lpstr>Community-led energy efficiency</vt:lpstr>
      <vt:lpstr>PowerPoint Presentation</vt:lpstr>
      <vt:lpstr>Energy Efficiency Measures</vt:lpstr>
      <vt:lpstr>Challenges to energy efficiency</vt:lpstr>
      <vt:lpstr>Community-led heat networks</vt:lpstr>
      <vt:lpstr>Heat Networks Bill (2020)</vt:lpstr>
      <vt:lpstr>What is a heat network?</vt:lpstr>
      <vt:lpstr>Why are heat networks sustainable?</vt:lpstr>
      <vt:lpstr>What are the main challenges?</vt:lpstr>
      <vt:lpstr>Where might a heat network be suitable?</vt:lpstr>
      <vt:lpstr>Electric Networks &amp; Heat</vt:lpstr>
      <vt:lpstr>What is electric district heat?</vt:lpstr>
      <vt:lpstr>How can electric networks enable low carbon heat? </vt:lpstr>
      <vt:lpstr>Where is an electric network best suited?</vt:lpstr>
      <vt:lpstr>Case Study: Applecross Community Hydro </vt:lpstr>
      <vt:lpstr>Applecross PWN</vt:lpstr>
      <vt:lpstr>Smart Electric Heating</vt:lpstr>
      <vt:lpstr>Adding Smart Controls </vt:lpstr>
      <vt:lpstr>Heat Storage</vt:lpstr>
      <vt:lpstr>Community Energy Scotland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COMMUNITY ENERGY FUTURES</dc:title>
  <dc:creator>Brad Doswell</dc:creator>
  <cp:lastModifiedBy>Victoria Mackay</cp:lastModifiedBy>
  <cp:revision>312</cp:revision>
  <dcterms:created xsi:type="dcterms:W3CDTF">2018-02-07T12:56:30Z</dcterms:created>
  <dcterms:modified xsi:type="dcterms:W3CDTF">2020-02-12T11:18:53Z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0x010100C301E5A2B14E8A4386CA68717200E8F0</vt:lpwstr>
  </property>
</Properties>
</file>